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0" r:id="rId3"/>
    <p:sldId id="283" r:id="rId4"/>
    <p:sldId id="284" r:id="rId5"/>
    <p:sldId id="257" r:id="rId6"/>
    <p:sldId id="270" r:id="rId7"/>
    <p:sldId id="259" r:id="rId8"/>
    <p:sldId id="262" r:id="rId9"/>
    <p:sldId id="261" r:id="rId10"/>
    <p:sldId id="265" r:id="rId11"/>
    <p:sldId id="266" r:id="rId12"/>
    <p:sldId id="267" r:id="rId13"/>
    <p:sldId id="286" r:id="rId14"/>
    <p:sldId id="273" r:id="rId15"/>
    <p:sldId id="280" r:id="rId16"/>
    <p:sldId id="274" r:id="rId17"/>
    <p:sldId id="272" r:id="rId18"/>
    <p:sldId id="281" r:id="rId19"/>
    <p:sldId id="282" r:id="rId20"/>
    <p:sldId id="276" r:id="rId21"/>
    <p:sldId id="275" r:id="rId22"/>
    <p:sldId id="279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D82BA-B59B-4934-88F9-04FCECCF66C9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FBEBC-0897-4FC5-8EE4-4C0FC13DD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FBEBC-0897-4FC5-8EE4-4C0FC13DDA1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9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02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289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8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403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0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2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6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5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9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6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3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1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4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3C55-7294-4281-A752-9FE05F27ACE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3C0E74F-E1A3-4799-978C-3EEFB22D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1.jp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975947"/>
            <a:ext cx="8915399" cy="25233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«Формирование у дошкольников первичных представлений о мире профессий посредствам конструктора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 мире профессий с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лайд 1">
            <a:hlinkClick r:id="" action="ppaction://media"/>
            <a:extLst>
              <a:ext uri="{FF2B5EF4-FFF2-40B4-BE49-F238E27FC236}">
                <a16:creationId xmlns:a16="http://schemas.microsoft.com/office/drawing/2014/main" id="{9664528C-0C6E-4FEA-99DF-AB32C6F86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6879101" y="4097214"/>
            <a:ext cx="114887" cy="1148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7954" y="4097215"/>
            <a:ext cx="4136658" cy="1806447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воспитатель</a:t>
            </a:r>
          </a:p>
          <a:p>
            <a:pPr algn="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Черноскутова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Николаевна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1-я квалификационная категория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52" y="3499339"/>
            <a:ext cx="4200585" cy="2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156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Этапы проекта: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1938" y="1160585"/>
            <a:ext cx="4369777" cy="47506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Подготовительный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Подбор литературы и пособий для работы с детьми;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родителями о том, что        в группе реализуется проект «В мире профессий с LEGO»;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Изучение методической литературы.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Подбор наглядно-дидактических пособий и демонстрационного материала;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C010E-92AD-446D-9140-B08EBBA99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60" y="4308231"/>
            <a:ext cx="2752256" cy="220171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7061E8-6980-470F-A36A-373A33ABBA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70" y="3701988"/>
            <a:ext cx="2354084" cy="2974019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A3579A53-1DB2-4A30-8C45-3D318CB6A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971">
            <a:off x="9493373" y="1267725"/>
            <a:ext cx="2041165" cy="2828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333">
            <a:off x="6323630" y="1546546"/>
            <a:ext cx="2235383" cy="2866537"/>
          </a:xfrm>
          <a:prstGeom prst="rect">
            <a:avLst/>
          </a:prstGeom>
        </p:spPr>
      </p:pic>
      <p:pic>
        <p:nvPicPr>
          <p:cNvPr id="4" name="Слайд 10">
            <a:hlinkClick r:id="" action="ppaction://media"/>
            <a:extLst>
              <a:ext uri="{FF2B5EF4-FFF2-40B4-BE49-F238E27FC236}">
                <a16:creationId xmlns:a16="http://schemas.microsoft.com/office/drawing/2014/main" id="{208AF303-36CD-41D9-BED7-02AC4EC72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6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90346" y="219808"/>
            <a:ext cx="9614266" cy="1143000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 – тематическое планирование части, формируемой участниками образовательных отношений.</a:t>
            </a:r>
            <a:b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64889"/>
              </p:ext>
            </p:extLst>
          </p:nvPr>
        </p:nvGraphicFramePr>
        <p:xfrm>
          <a:off x="1371600" y="1257299"/>
          <a:ext cx="1055076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019885724"/>
                    </a:ext>
                  </a:extLst>
                </a:gridCol>
                <a:gridCol w="2980592">
                  <a:extLst>
                    <a:ext uri="{9D8B030D-6E8A-4147-A177-3AD203B41FA5}">
                      <a16:colId xmlns:a16="http://schemas.microsoft.com/office/drawing/2014/main" val="2328387772"/>
                    </a:ext>
                  </a:extLst>
                </a:gridCol>
                <a:gridCol w="6427177">
                  <a:extLst>
                    <a:ext uri="{9D8B030D-6E8A-4147-A177-3AD203B41FA5}">
                      <a16:colId xmlns:a16="http://schemas.microsoft.com/office/drawing/2014/main" val="636896383"/>
                    </a:ext>
                  </a:extLst>
                </a:gridCol>
              </a:tblGrid>
              <a:tr h="4747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18718"/>
                  </a:ext>
                </a:extLst>
              </a:tr>
              <a:tr h="78412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«Знакомство с ЛЕГО центром   и видами ЛЕГО конструктора»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«Постройка башни»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«Постройка башни с забором»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«Конструирование по замыслу»</a:t>
                      </a:r>
                      <a:endParaRPr lang="ru-RU" sz="12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с видами ЛЕГО конструктора, закрепить знание цвета и формы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Учить строить простейшие постройки, формировать бережное отношение к конструктору. Развивать мелкую моторику рук.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Учить выполнять простейшую конструкцию по образцу (алгоритму). Закреплять понятия «высокий», «низкий»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Учить заранее обдумывать содержание будущей постройки, развивать творческую инициативу и самостоятельность.</a:t>
                      </a:r>
                      <a:endParaRPr lang="ru-RU" sz="12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99485"/>
                  </a:ext>
                </a:extLst>
              </a:tr>
              <a:tr h="4770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«Профессии вокруг нас»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профессией «Фермер»»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«Домашние животные и птицы»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«Ферма» (обобщающие занятие по теме «Фермер»)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с видами профессий. Воспитывать уважение к труду взрослых и стремление быть похожими на своих родителей.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детей с профессией «Фермера», его действиями, и предметами – помощниками в труде. Воспитывать в детях чувство признательности и уважение к труду «Фермера»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Конструирование одноэтажных домиков (загонов) по образцу. Формировать умение группировать предметы.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Учить заранее обдумывать содержание будущей постройки. Отрабатывать чёткое соединение деталей. Анализ образца, изображённого на схеме, подбор необходимых деталей и воспроизведение постройки.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984341"/>
                  </a:ext>
                </a:extLst>
              </a:tr>
              <a:tr h="4770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профессией «Продавец»»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«Продавец «Продуктового магазина» (овощи)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профессией «Врач»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профессией «Ветеринар» (зоопарк)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с профессией «Продавец» и его особенностями; воспитывать уважительное отношение к труду взрослых и профессии «Продавец»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2-я неделя: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Моделирование (по образцу-схеме) фигуры человека. Конструирование овощей. Общее конструирование прилавков. Игра «Магазин».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3-я</a:t>
                      </a:r>
                      <a:r>
                        <a:rPr lang="ru-RU" sz="1200" b="1" u="sng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Познакомить с видами медицинских работников; воспитывать уважительное отношение к их труду.</a:t>
                      </a:r>
                    </a:p>
                    <a:p>
                      <a:r>
                        <a:rPr lang="ru-RU" sz="12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4-я неделя: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Конструирование клеток для животных, возведение общей ограды для зоопарка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574307"/>
                  </a:ext>
                </a:extLst>
              </a:tr>
            </a:tbl>
          </a:graphicData>
        </a:graphic>
      </p:graphicFrame>
      <p:pic>
        <p:nvPicPr>
          <p:cNvPr id="2" name="Слайд 11">
            <a:hlinkClick r:id="" action="ppaction://media"/>
            <a:extLst>
              <a:ext uri="{FF2B5EF4-FFF2-40B4-BE49-F238E27FC236}">
                <a16:creationId xmlns:a16="http://schemas.microsoft.com/office/drawing/2014/main" id="{FE5F3687-3129-4C76-B806-D855925C9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980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– реализация проекта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154116" y="1283678"/>
            <a:ext cx="4325816" cy="3780692"/>
          </a:xfrm>
        </p:spPr>
        <p:txBody>
          <a:bodyPr/>
          <a:lstStyle/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Пополнение предметно-пространственной среды группы в соответствии с темой проекта.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Форм работы с родителями: консультации, памятки, рекомендации, творческие задания для родителей, анкетирование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Беседы, наблюдения, занятия с детьми.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Игровая, трудовая, продуктивная и другие деятельности с детьми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3FC7F5-1D11-44AA-AD34-8989F29108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41" y="1283678"/>
            <a:ext cx="5099770" cy="467685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ADCB2D-44B9-41A6-8EFA-C752D5972C5A}"/>
              </a:ext>
            </a:extLst>
          </p:cNvPr>
          <p:cNvSpPr/>
          <p:nvPr/>
        </p:nvSpPr>
        <p:spPr>
          <a:xfrm>
            <a:off x="7513544" y="6049224"/>
            <a:ext cx="3739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конструирования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Легоза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3" name="Слайд 12">
            <a:hlinkClick r:id="" action="ppaction://media"/>
            <a:extLst>
              <a:ext uri="{FF2B5EF4-FFF2-40B4-BE49-F238E27FC236}">
                <a16:creationId xmlns:a16="http://schemas.microsoft.com/office/drawing/2014/main" id="{2535CBDB-5FEF-43D7-9712-BB5C5AB11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айд 13">
            <a:hlinkClick r:id="" action="ppaction://media"/>
            <a:extLst>
              <a:ext uri="{FF2B5EF4-FFF2-40B4-BE49-F238E27FC236}">
                <a16:creationId xmlns:a16="http://schemas.microsoft.com/office/drawing/2014/main" id="{600A8ED1-BBB6-410C-B04E-02297127B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6750" y="322057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0C8A4-014E-48C7-88CC-DA5E98C1517C}"/>
              </a:ext>
            </a:extLst>
          </p:cNvPr>
          <p:cNvSpPr txBox="1"/>
          <p:nvPr/>
        </p:nvSpPr>
        <p:spPr>
          <a:xfrm>
            <a:off x="2531533" y="371101"/>
            <a:ext cx="7128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по проекту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профессий с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F486D-259B-4A1D-8D0E-0F11A01B5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381" y="582117"/>
            <a:ext cx="1880134" cy="27762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23F1B-7B2F-4F5F-A072-CD4E7E485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99" y="1935288"/>
            <a:ext cx="2502882" cy="3454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8CB982-9908-43B7-8486-DDDC424F3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33" y="3525375"/>
            <a:ext cx="2106472" cy="41744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FAAE41-A922-4187-A122-82EE42BD4A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63" y="1774850"/>
            <a:ext cx="1400165" cy="2192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644B5B-C7DB-4B7F-91F8-20A050E2FE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461" y="4045036"/>
            <a:ext cx="1637232" cy="26893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30EE25-34A0-48E9-925C-2D3C40BD77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b="18542"/>
          <a:stretch/>
        </p:blipFill>
        <p:spPr>
          <a:xfrm rot="10800000">
            <a:off x="293601" y="1464191"/>
            <a:ext cx="5610689" cy="51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14925" y="2590800"/>
            <a:ext cx="237172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Мотивационные приёмы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</a:p>
        </p:txBody>
      </p:sp>
      <p:sp>
        <p:nvSpPr>
          <p:cNvPr id="6" name="Стрелка вверх 5"/>
          <p:cNvSpPr/>
          <p:nvPr/>
        </p:nvSpPr>
        <p:spPr>
          <a:xfrm rot="19047246">
            <a:off x="4507337" y="1841991"/>
            <a:ext cx="484632" cy="8315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81200" y="833245"/>
            <a:ext cx="2257425" cy="95436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 неожиданности 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6582167" y="1726879"/>
            <a:ext cx="484632" cy="6854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5597747" y="788475"/>
            <a:ext cx="2147888" cy="9384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 и загадки</a:t>
            </a:r>
          </a:p>
        </p:txBody>
      </p:sp>
      <p:sp>
        <p:nvSpPr>
          <p:cNvPr id="10" name="Стрелка вверх 9"/>
          <p:cNvSpPr/>
          <p:nvPr/>
        </p:nvSpPr>
        <p:spPr>
          <a:xfrm rot="3701871">
            <a:off x="7827160" y="2089889"/>
            <a:ext cx="484632" cy="911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8677275" y="825814"/>
            <a:ext cx="2857500" cy="176498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фрагмента произведения художественной литературы</a:t>
            </a:r>
          </a:p>
        </p:txBody>
      </p:sp>
      <p:sp>
        <p:nvSpPr>
          <p:cNvPr id="13" name="Стрелка вверх 12"/>
          <p:cNvSpPr/>
          <p:nvPr/>
        </p:nvSpPr>
        <p:spPr>
          <a:xfrm rot="5841803">
            <a:off x="7903235" y="29068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8588094">
            <a:off x="7396831" y="361340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16020184">
            <a:off x="4273655" y="2765070"/>
            <a:ext cx="484632" cy="7392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9020041" y="2975192"/>
            <a:ext cx="2324234" cy="104435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   и подвижные игры</a:t>
            </a: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7962961" y="4546818"/>
            <a:ext cx="3133663" cy="109198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беседа и обсуждение вопросов</a:t>
            </a:r>
          </a:p>
        </p:txBody>
      </p:sp>
      <p:sp>
        <p:nvSpPr>
          <p:cNvPr id="18" name="Блок-схема: перфолента 17"/>
          <p:cNvSpPr/>
          <p:nvPr/>
        </p:nvSpPr>
        <p:spPr>
          <a:xfrm>
            <a:off x="1447800" y="2645663"/>
            <a:ext cx="2619788" cy="239306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сопровождение, просмотр картинок, демонстрация макетов</a:t>
            </a:r>
          </a:p>
        </p:txBody>
      </p:sp>
      <p:sp>
        <p:nvSpPr>
          <p:cNvPr id="19" name="Стрелка вверх 18"/>
          <p:cNvSpPr/>
          <p:nvPr/>
        </p:nvSpPr>
        <p:spPr>
          <a:xfrm rot="10800000">
            <a:off x="5530642" y="3660959"/>
            <a:ext cx="484632" cy="7081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ерфолента 19"/>
          <p:cNvSpPr/>
          <p:nvPr/>
        </p:nvSpPr>
        <p:spPr>
          <a:xfrm>
            <a:off x="4805183" y="4602462"/>
            <a:ext cx="2019300" cy="100469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</a:t>
            </a:r>
          </a:p>
        </p:txBody>
      </p:sp>
      <p:pic>
        <p:nvPicPr>
          <p:cNvPr id="2" name="Слайд 14">
            <a:hlinkClick r:id="" action="ppaction://media"/>
            <a:extLst>
              <a:ext uri="{FF2B5EF4-FFF2-40B4-BE49-F238E27FC236}">
                <a16:creationId xmlns:a16="http://schemas.microsoft.com/office/drawing/2014/main" id="{E0278BB0-4506-496A-9B72-9F03E71B3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38052-0210-473B-92F9-BAD41036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7" y="246875"/>
            <a:ext cx="4138024" cy="33187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20F959-0A08-4EB6-810F-E362C11605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2946" y="246875"/>
            <a:ext cx="4291490" cy="3218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9FBBB3-B61D-493C-9E8B-51C986A0B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3829561"/>
            <a:ext cx="5047546" cy="2716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09A77-B336-47C2-9842-C1650D14EFAE}"/>
              </a:ext>
            </a:extLst>
          </p:cNvPr>
          <p:cNvSpPr txBox="1"/>
          <p:nvPr/>
        </p:nvSpPr>
        <p:spPr>
          <a:xfrm flipH="1">
            <a:off x="4825998" y="795867"/>
            <a:ext cx="274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«Строитель»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81297-F089-4EA8-BF1B-C684DAF4C82C}"/>
              </a:ext>
            </a:extLst>
          </p:cNvPr>
          <p:cNvSpPr txBox="1"/>
          <p:nvPr/>
        </p:nvSpPr>
        <p:spPr>
          <a:xfrm>
            <a:off x="8890000" y="3465494"/>
            <a:ext cx="2319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E2268F-153D-447F-9004-97258C70D275}"/>
              </a:ext>
            </a:extLst>
          </p:cNvPr>
          <p:cNvSpPr txBox="1"/>
          <p:nvPr/>
        </p:nvSpPr>
        <p:spPr>
          <a:xfrm flipH="1">
            <a:off x="745067" y="3865604"/>
            <a:ext cx="172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«Башня»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0EBA6-F38F-44CA-8BBC-D0106449E470}"/>
              </a:ext>
            </a:extLst>
          </p:cNvPr>
          <p:cNvSpPr txBox="1"/>
          <p:nvPr/>
        </p:nvSpPr>
        <p:spPr>
          <a:xfrm>
            <a:off x="8627533" y="4825999"/>
            <a:ext cx="28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«Лётчик»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«Самолёт»</a:t>
            </a:r>
          </a:p>
        </p:txBody>
      </p:sp>
      <p:pic>
        <p:nvPicPr>
          <p:cNvPr id="2" name="Слайд 15">
            <a:hlinkClick r:id="" action="ppaction://media"/>
            <a:extLst>
              <a:ext uri="{FF2B5EF4-FFF2-40B4-BE49-F238E27FC236}">
                <a16:creationId xmlns:a16="http://schemas.microsoft.com/office/drawing/2014/main" id="{12427C46-5B19-4B41-A6E8-A0A5E29AF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81" y="2285998"/>
            <a:ext cx="3390900" cy="2543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4871" y="827317"/>
            <a:ext cx="2458217" cy="2745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25" y="4331406"/>
            <a:ext cx="3734540" cy="2138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2" y="1084319"/>
            <a:ext cx="3697485" cy="2344681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4982028" y="323851"/>
            <a:ext cx="2831806" cy="158115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продукта по технологическим картам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37387-045D-4659-86FC-FE005ABB9281}"/>
              </a:ext>
            </a:extLst>
          </p:cNvPr>
          <p:cNvSpPr txBox="1"/>
          <p:nvPr/>
        </p:nvSpPr>
        <p:spPr>
          <a:xfrm>
            <a:off x="8524195" y="238950"/>
            <a:ext cx="29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Лесоруб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«Елка новогодняя»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2CBD9-C401-4E17-827D-76BCB2F33ABB}"/>
              </a:ext>
            </a:extLst>
          </p:cNvPr>
          <p:cNvSpPr txBox="1"/>
          <p:nvPr/>
        </p:nvSpPr>
        <p:spPr>
          <a:xfrm>
            <a:off x="8524195" y="3589913"/>
            <a:ext cx="324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«Фермер» «Загоны»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A950A-654D-449D-8BA5-A088B4E4F100}"/>
              </a:ext>
            </a:extLst>
          </p:cNvPr>
          <p:cNvSpPr txBox="1"/>
          <p:nvPr/>
        </p:nvSpPr>
        <p:spPr>
          <a:xfrm flipH="1">
            <a:off x="1201495" y="171508"/>
            <a:ext cx="314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«Ветеринар» «Животные»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96436E-168E-4ABD-8323-29D2BBF7C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8" y="3926591"/>
            <a:ext cx="3604279" cy="2543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D66B7-7F9F-481C-A169-D1DEF46104B7}"/>
              </a:ext>
            </a:extLst>
          </p:cNvPr>
          <p:cNvSpPr txBox="1"/>
          <p:nvPr/>
        </p:nvSpPr>
        <p:spPr>
          <a:xfrm>
            <a:off x="4271667" y="5773681"/>
            <a:ext cx="2934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«Продавец» «Овощи и фрукты»</a:t>
            </a:r>
          </a:p>
        </p:txBody>
      </p:sp>
      <p:pic>
        <p:nvPicPr>
          <p:cNvPr id="13" name="Слайд 16">
            <a:hlinkClick r:id="" action="ppaction://media"/>
            <a:extLst>
              <a:ext uri="{FF2B5EF4-FFF2-40B4-BE49-F238E27FC236}">
                <a16:creationId xmlns:a16="http://schemas.microsoft.com/office/drawing/2014/main" id="{C4B9BFBB-7D79-459D-83AF-B1A76534E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4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9" y="148650"/>
            <a:ext cx="3307025" cy="3473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4030855"/>
            <a:ext cx="3539066" cy="2615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148650"/>
            <a:ext cx="3539066" cy="3370558"/>
          </a:xfrm>
          <a:prstGeom prst="rect">
            <a:avLst/>
          </a:prstGeom>
        </p:spPr>
      </p:pic>
      <p:sp>
        <p:nvSpPr>
          <p:cNvPr id="10" name="Блок-схема: перфолента 9"/>
          <p:cNvSpPr/>
          <p:nvPr/>
        </p:nvSpPr>
        <p:spPr>
          <a:xfrm rot="20339609">
            <a:off x="5179857" y="2493196"/>
            <a:ext cx="2340761" cy="15525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CA072-AB27-4CE7-AED3-C17320852BE7}"/>
              </a:ext>
            </a:extLst>
          </p:cNvPr>
          <p:cNvSpPr txBox="1"/>
          <p:nvPr/>
        </p:nvSpPr>
        <p:spPr>
          <a:xfrm flipH="1">
            <a:off x="7721104" y="3519208"/>
            <a:ext cx="4143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 «Кафе»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E62502-5B64-4BB2-A78A-BE26D462815A}"/>
              </a:ext>
            </a:extLst>
          </p:cNvPr>
          <p:cNvSpPr txBox="1"/>
          <p:nvPr/>
        </p:nvSpPr>
        <p:spPr>
          <a:xfrm>
            <a:off x="4979371" y="794165"/>
            <a:ext cx="253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игры «Автосервис»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A4DF08-94BE-43E4-B867-8CA8A5E8E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"/>
          <a:stretch/>
        </p:blipFill>
        <p:spPr>
          <a:xfrm rot="5400000">
            <a:off x="1221028" y="3856997"/>
            <a:ext cx="2962974" cy="2741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96228E-3691-4B53-A19B-7F8F8DDD5A6F}"/>
              </a:ext>
            </a:extLst>
          </p:cNvPr>
          <p:cNvSpPr txBox="1"/>
          <p:nvPr/>
        </p:nvSpPr>
        <p:spPr>
          <a:xfrm>
            <a:off x="4334934" y="4952198"/>
            <a:ext cx="2741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по замыслу детей </a:t>
            </a:r>
          </a:p>
        </p:txBody>
      </p:sp>
      <p:pic>
        <p:nvPicPr>
          <p:cNvPr id="4" name="Слайд 17">
            <a:hlinkClick r:id="" action="ppaction://media"/>
            <a:extLst>
              <a:ext uri="{FF2B5EF4-FFF2-40B4-BE49-F238E27FC236}">
                <a16:creationId xmlns:a16="http://schemas.microsoft.com/office/drawing/2014/main" id="{9415630E-17C2-44B3-A178-76413CE1B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1D517-FD81-4FE0-B563-37E6872A1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/>
          <a:stretch/>
        </p:blipFill>
        <p:spPr>
          <a:xfrm>
            <a:off x="455346" y="400939"/>
            <a:ext cx="5933642" cy="5320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5D9B9D-A0E1-4476-945A-003922471B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"/>
          <a:stretch/>
        </p:blipFill>
        <p:spPr>
          <a:xfrm>
            <a:off x="6732031" y="130991"/>
            <a:ext cx="4794872" cy="34289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583056-CB42-4238-B4FB-853360E9C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30" y="3722441"/>
            <a:ext cx="4794873" cy="3004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B6AC4B-70CD-4008-8FD7-BFFEE8DF8697}"/>
              </a:ext>
            </a:extLst>
          </p:cNvPr>
          <p:cNvSpPr txBox="1"/>
          <p:nvPr/>
        </p:nvSpPr>
        <p:spPr>
          <a:xfrm>
            <a:off x="2210540" y="46996"/>
            <a:ext cx="530272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«Стоматолог». Обыгрывания проблемной ситуации.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0D08E-E04D-4A45-A47B-AA6F6042DF7A}"/>
              </a:ext>
            </a:extLst>
          </p:cNvPr>
          <p:cNvSpPr txBox="1"/>
          <p:nvPr/>
        </p:nvSpPr>
        <p:spPr>
          <a:xfrm>
            <a:off x="2131256" y="6045917"/>
            <a:ext cx="417783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«Строитель». Пошаговая инструкция - схемы</a:t>
            </a:r>
          </a:p>
        </p:txBody>
      </p:sp>
      <p:pic>
        <p:nvPicPr>
          <p:cNvPr id="2" name="Слайд 18">
            <a:hlinkClick r:id="" action="ppaction://media"/>
            <a:extLst>
              <a:ext uri="{FF2B5EF4-FFF2-40B4-BE49-F238E27FC236}">
                <a16:creationId xmlns:a16="http://schemas.microsoft.com/office/drawing/2014/main" id="{AEB3A0A6-DA12-47B0-9C2E-BE6ACED99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3C88A-D192-4051-A94C-E0F43D026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51" y="2718035"/>
            <a:ext cx="3036709" cy="39538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EEF2A0-3AE9-43C1-9A83-3D0E3FCD7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57850" y="177863"/>
            <a:ext cx="4189847" cy="3142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97B98F-1EF3-4DB3-9B79-21CD34AAD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129" y="234120"/>
            <a:ext cx="4039828" cy="3029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96A3B-3F98-4A06-AB76-B5220EF694D9}"/>
              </a:ext>
            </a:extLst>
          </p:cNvPr>
          <p:cNvSpPr txBox="1"/>
          <p:nvPr/>
        </p:nvSpPr>
        <p:spPr>
          <a:xfrm>
            <a:off x="790225" y="3412234"/>
            <a:ext cx="3036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«Продуктов питания» для игры в «Магазин»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4FFA0-CB3E-4EDE-AE7D-5050B36F84E7}"/>
              </a:ext>
            </a:extLst>
          </p:cNvPr>
          <p:cNvSpPr txBox="1"/>
          <p:nvPr/>
        </p:nvSpPr>
        <p:spPr>
          <a:xfrm>
            <a:off x="8585200" y="3341213"/>
            <a:ext cx="267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«Подарок маме»</a:t>
            </a:r>
          </a:p>
        </p:txBody>
      </p:sp>
      <p:sp>
        <p:nvSpPr>
          <p:cNvPr id="13" name="Волна 12">
            <a:extLst>
              <a:ext uri="{FF2B5EF4-FFF2-40B4-BE49-F238E27FC236}">
                <a16:creationId xmlns:a16="http://schemas.microsoft.com/office/drawing/2014/main" id="{D5DEF4B4-51F7-403D-9CB5-F7FDB456029F}"/>
              </a:ext>
            </a:extLst>
          </p:cNvPr>
          <p:cNvSpPr/>
          <p:nvPr/>
        </p:nvSpPr>
        <p:spPr>
          <a:xfrm rot="19714149">
            <a:off x="4653836" y="680404"/>
            <a:ext cx="2760134" cy="1498599"/>
          </a:xfrm>
          <a:prstGeom prst="wave">
            <a:avLst>
              <a:gd name="adj1" fmla="val 12500"/>
              <a:gd name="adj2" fmla="val 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продуктов деятельности детей</a:t>
            </a:r>
          </a:p>
        </p:txBody>
      </p:sp>
      <p:pic>
        <p:nvPicPr>
          <p:cNvPr id="2" name="Слайд 19">
            <a:hlinkClick r:id="" action="ppaction://media"/>
            <a:extLst>
              <a:ext uri="{FF2B5EF4-FFF2-40B4-BE49-F238E27FC236}">
                <a16:creationId xmlns:a16="http://schemas.microsoft.com/office/drawing/2014/main" id="{64FADE3A-AEF1-4842-BFDE-F54310DA7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лайд 2">
            <a:hlinkClick r:id="" action="ppaction://media"/>
            <a:extLst>
              <a:ext uri="{FF2B5EF4-FFF2-40B4-BE49-F238E27FC236}">
                <a16:creationId xmlns:a16="http://schemas.microsoft.com/office/drawing/2014/main" id="{77918537-B4A1-475B-A3C2-05802D40F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1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4" y="323850"/>
            <a:ext cx="8911687" cy="6191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семьёй.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685926" y="942975"/>
            <a:ext cx="4200524" cy="41243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Установить партнерские отношения с семьей каждого воспитанника с целью объединения усилий по созданию успешных условий для развития общих и специальных  способностей ребенка;</a:t>
            </a:r>
          </a:p>
          <a:p>
            <a:pPr marL="0" indent="0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атмосферу взаимопонимания, эмоциональной взаимоподдержки; повысить педагогическую компетентность родителей;</a:t>
            </a:r>
          </a:p>
          <a:p>
            <a:pPr marL="0" indent="0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их уверенность в собственных педагогических возможностях и укрепление веры в возможности собственных детей.</a:t>
            </a:r>
          </a:p>
          <a:p>
            <a:endParaRPr lang="ru-RU" dirty="0"/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id="{0B58BE55-8C2F-4B53-A173-D6E665F1B2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1" y="1036936"/>
            <a:ext cx="3130518" cy="377825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8433B-37AD-4CAF-9980-7B39E0AB0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3" y="2755900"/>
            <a:ext cx="3362327" cy="3778250"/>
          </a:xfrm>
          <a:prstGeom prst="rect">
            <a:avLst/>
          </a:prstGeom>
        </p:spPr>
      </p:pic>
      <p:pic>
        <p:nvPicPr>
          <p:cNvPr id="2" name="Слайд 20">
            <a:hlinkClick r:id="" action="ppaction://media"/>
            <a:extLst>
              <a:ext uri="{FF2B5EF4-FFF2-40B4-BE49-F238E27FC236}">
                <a16:creationId xmlns:a16="http://schemas.microsoft.com/office/drawing/2014/main" id="{6497083D-F383-488D-833B-7986CBEF9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8480750" y="133165"/>
            <a:ext cx="2562225" cy="13239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детей и родителей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DF41B-ECE0-4817-A070-7AE352BDC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24" y="1626125"/>
            <a:ext cx="4033657" cy="4042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FAFF5-53B4-46A4-B4F5-129800925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" y="1276165"/>
            <a:ext cx="3536727" cy="53211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859D70-A3B3-4A65-AFFD-E6915D527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09" y="133165"/>
            <a:ext cx="3245040" cy="4042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B97CA-EDD2-4527-A180-F4D6C925702D}"/>
              </a:ext>
            </a:extLst>
          </p:cNvPr>
          <p:cNvSpPr txBox="1"/>
          <p:nvPr/>
        </p:nvSpPr>
        <p:spPr>
          <a:xfrm>
            <a:off x="4360474" y="4252568"/>
            <a:ext cx="2965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«Города» по профессии «Строитель»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23EF6-D9DB-4A74-9DA8-5052EE719108}"/>
              </a:ext>
            </a:extLst>
          </p:cNvPr>
          <p:cNvSpPr txBox="1"/>
          <p:nvPr/>
        </p:nvSpPr>
        <p:spPr>
          <a:xfrm>
            <a:off x="8045546" y="5669026"/>
            <a:ext cx="373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«Транспорта» по профессии «Водитель»</a:t>
            </a:r>
          </a:p>
        </p:txBody>
      </p:sp>
      <p:pic>
        <p:nvPicPr>
          <p:cNvPr id="5" name="Слайд 21-22">
            <a:hlinkClick r:id="" action="ppaction://media"/>
            <a:extLst>
              <a:ext uri="{FF2B5EF4-FFF2-40B4-BE49-F238E27FC236}">
                <a16:creationId xmlns:a16="http://schemas.microsoft.com/office/drawing/2014/main" id="{70E51BA4-A93E-4A71-BC28-99560D26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F1215-94A2-4971-9831-818DE2430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0" y="319694"/>
            <a:ext cx="3460252" cy="53410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65D0A-1E57-4D0D-AD9F-CA185A4C5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97" y="186431"/>
            <a:ext cx="6654638" cy="635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AB9330-6572-4B4B-B057-AA90A1AD1E1F}"/>
              </a:ext>
            </a:extLst>
          </p:cNvPr>
          <p:cNvSpPr txBox="1"/>
          <p:nvPr/>
        </p:nvSpPr>
        <p:spPr>
          <a:xfrm>
            <a:off x="778931" y="5660748"/>
            <a:ext cx="3460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«Космической станции» по профессии «Космонавт»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5D421-4B46-4A36-BEAD-FC6478AF1A0A}"/>
              </a:ext>
            </a:extLst>
          </p:cNvPr>
          <p:cNvSpPr txBox="1"/>
          <p:nvPr/>
        </p:nvSpPr>
        <p:spPr>
          <a:xfrm>
            <a:off x="5211538" y="4999028"/>
            <a:ext cx="238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«Транспорта» по профессии «Водитель»</a:t>
            </a:r>
          </a:p>
        </p:txBody>
      </p:sp>
      <p:pic>
        <p:nvPicPr>
          <p:cNvPr id="4" name="Слайд 21-22">
            <a:hlinkClick r:id="" action="ppaction://media"/>
            <a:extLst>
              <a:ext uri="{FF2B5EF4-FFF2-40B4-BE49-F238E27FC236}">
                <a16:creationId xmlns:a16="http://schemas.microsoft.com/office/drawing/2014/main" id="{45A3C488-1545-49D8-AD43-012E1607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495300"/>
            <a:ext cx="8911687" cy="638175"/>
          </a:xfrm>
        </p:spPr>
        <p:txBody>
          <a:bodyPr/>
          <a:lstStyle/>
          <a:p>
            <a:pPr algn="ctr"/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этап.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19276" y="1333500"/>
            <a:ext cx="4381500" cy="4577722"/>
          </a:xfrm>
        </p:spPr>
        <p:txBody>
          <a:bodyPr>
            <a:normAutofit/>
          </a:bodyPr>
          <a:lstStyle/>
          <a:p>
            <a:pPr lvl="0"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совместных практических занятий с детьми     и родителями по данной теме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2725" y="1228725"/>
            <a:ext cx="4941886" cy="3990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Планируемый результат: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   Может применять усвоенные знания и способы деятельности для решения несложных задач, поставленных взрослым. Любит самостоятельно заниматься конструированием. В соответствии      с темой создает постройку, владеет техническими умениями  в конструировании из различного конструктора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LEGO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освоили способы замещения форм, придания постройке устойчивости, прочности. Проявляет элементы творчества.  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B6D0C-8FDD-4FD7-9702-D4E244712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60" y="2990850"/>
            <a:ext cx="3692915" cy="3200987"/>
          </a:xfrm>
          <a:prstGeom prst="rect">
            <a:avLst/>
          </a:prstGeom>
        </p:spPr>
      </p:pic>
      <p:pic>
        <p:nvPicPr>
          <p:cNvPr id="6" name="Слайд 23">
            <a:hlinkClick r:id="" action="ppaction://media"/>
            <a:extLst>
              <a:ext uri="{FF2B5EF4-FFF2-40B4-BE49-F238E27FC236}">
                <a16:creationId xmlns:a16="http://schemas.microsoft.com/office/drawing/2014/main" id="{DFE59384-2C95-4444-9452-0548DDE88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0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D2D34A-E663-4F5A-9CAE-06E603AB5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4" y="195309"/>
            <a:ext cx="11362060" cy="6489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" name="Слайд 24">
            <a:hlinkClick r:id="" action="ppaction://media"/>
            <a:extLst>
              <a:ext uri="{FF2B5EF4-FFF2-40B4-BE49-F238E27FC236}">
                <a16:creationId xmlns:a16="http://schemas.microsoft.com/office/drawing/2014/main" id="{D94E1474-DE38-43CC-A711-6D0F1C185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4C929F-B26D-4B86-BC14-EEEB33D2DDB8}"/>
              </a:ext>
            </a:extLst>
          </p:cNvPr>
          <p:cNvSpPr/>
          <p:nvPr/>
        </p:nvSpPr>
        <p:spPr>
          <a:xfrm>
            <a:off x="568171" y="179746"/>
            <a:ext cx="11461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первичной профессионализации целесообразна методом погружения ребенка в знакомство с различными группами профессий.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0B00AD-F555-4CE2-9020-A2E655235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1550" y="1813809"/>
            <a:ext cx="5293067" cy="4615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B09E26-0891-46DB-B1E3-F02370AF72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6926296" y="1980722"/>
            <a:ext cx="5113514" cy="4281552"/>
          </a:xfrm>
          <a:prstGeom prst="rect">
            <a:avLst/>
          </a:prstGeom>
        </p:spPr>
      </p:pic>
      <p:pic>
        <p:nvPicPr>
          <p:cNvPr id="3" name="Слайд 3">
            <a:hlinkClick r:id="" action="ppaction://media"/>
            <a:extLst>
              <a:ext uri="{FF2B5EF4-FFF2-40B4-BE49-F238E27FC236}">
                <a16:creationId xmlns:a16="http://schemas.microsoft.com/office/drawing/2014/main" id="{A2D15E97-0A21-47B9-9E4B-F544D610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EB60DD-E20C-4867-B61B-874A2AEE8CB2}"/>
              </a:ext>
            </a:extLst>
          </p:cNvPr>
          <p:cNvSpPr/>
          <p:nvPr/>
        </p:nvSpPr>
        <p:spPr>
          <a:xfrm>
            <a:off x="470517" y="275324"/>
            <a:ext cx="11381173" cy="283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ТРАДИЦИОННЫЕ МЕТОДЫ ОБУЧЕНИЯ И ВОСПИТАНИЯ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 словесный (беседы с использованием игровых персонажей и наглядности, чтение детской художественной литературы);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наглядный (наблюдение конкретных трудовых процессов людей разных профессий, рассматривание картин и иллюстраций);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 практический (экспериментирование с разными материалами, опыт хозяйственно-бытового труда);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игровой (сюжетно-ролевые игры, дидактические игры, игровые ситуации).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78F825-35B9-47C9-978D-D2400E9FE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6" y="2895600"/>
            <a:ext cx="3395494" cy="35729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044E7C-A9D6-460A-B65D-BF49A9B37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50" y="2895600"/>
            <a:ext cx="3702350" cy="3572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9C82F8-EE28-4876-85A7-1A44F96D1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1" y="2895600"/>
            <a:ext cx="3514440" cy="3572934"/>
          </a:xfrm>
          <a:prstGeom prst="rect">
            <a:avLst/>
          </a:prstGeom>
        </p:spPr>
      </p:pic>
      <p:pic>
        <p:nvPicPr>
          <p:cNvPr id="3" name="Слайд 4">
            <a:hlinkClick r:id="" action="ppaction://media"/>
            <a:extLst>
              <a:ext uri="{FF2B5EF4-FFF2-40B4-BE49-F238E27FC236}">
                <a16:creationId xmlns:a16="http://schemas.microsoft.com/office/drawing/2014/main" id="{43E27200-ADC8-4C6F-9B3C-D3A415275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5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5452432" y="2699237"/>
            <a:ext cx="1846384" cy="9935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ФГОС </a:t>
            </a:r>
          </a:p>
        </p:txBody>
      </p:sp>
      <p:sp>
        <p:nvSpPr>
          <p:cNvPr id="7" name="Стрелка вверх 6"/>
          <p:cNvSpPr/>
          <p:nvPr/>
        </p:nvSpPr>
        <p:spPr>
          <a:xfrm rot="18211424">
            <a:off x="4646037" y="1771101"/>
            <a:ext cx="484632" cy="1055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820637" y="650632"/>
            <a:ext cx="2277208" cy="119575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образования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6228823" y="1732085"/>
            <a:ext cx="484632" cy="8846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4615962" y="261382"/>
            <a:ext cx="2883876" cy="15850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обоснованности и практической применимости</a:t>
            </a:r>
          </a:p>
        </p:txBody>
      </p:sp>
      <p:sp>
        <p:nvSpPr>
          <p:cNvPr id="12" name="Стрелка вверх 11"/>
          <p:cNvSpPr/>
          <p:nvPr/>
        </p:nvSpPr>
        <p:spPr>
          <a:xfrm rot="2553130">
            <a:off x="7592100" y="1724632"/>
            <a:ext cx="484632" cy="10763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8266467" y="527990"/>
            <a:ext cx="2766598" cy="123092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и достаточности</a:t>
            </a:r>
          </a:p>
        </p:txBody>
      </p:sp>
      <p:sp>
        <p:nvSpPr>
          <p:cNvPr id="16" name="Стрелка вверх 15"/>
          <p:cNvSpPr/>
          <p:nvPr/>
        </p:nvSpPr>
        <p:spPr>
          <a:xfrm rot="5400000">
            <a:off x="7678697" y="2874650"/>
            <a:ext cx="484632" cy="7666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8543212" y="2616756"/>
            <a:ext cx="2478150" cy="117219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целей          и задач</a:t>
            </a:r>
          </a:p>
        </p:txBody>
      </p:sp>
      <p:sp>
        <p:nvSpPr>
          <p:cNvPr id="18" name="Стрелка вверх 17"/>
          <p:cNvSpPr/>
          <p:nvPr/>
        </p:nvSpPr>
        <p:spPr>
          <a:xfrm rot="7636895">
            <a:off x="7295381" y="3665126"/>
            <a:ext cx="484632" cy="9071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8018585" y="4264268"/>
            <a:ext cx="2699237" cy="138918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образовательных областей</a:t>
            </a:r>
          </a:p>
        </p:txBody>
      </p:sp>
      <p:sp>
        <p:nvSpPr>
          <p:cNvPr id="20" name="Стрелка вверх 19"/>
          <p:cNvSpPr/>
          <p:nvPr/>
        </p:nvSpPr>
        <p:spPr>
          <a:xfrm rot="11856888">
            <a:off x="5647305" y="3797233"/>
            <a:ext cx="484632" cy="7973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перфолента 20"/>
          <p:cNvSpPr/>
          <p:nvPr/>
        </p:nvSpPr>
        <p:spPr>
          <a:xfrm>
            <a:off x="4097845" y="4694521"/>
            <a:ext cx="2984304" cy="11430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программных образовательных задач </a:t>
            </a:r>
          </a:p>
        </p:txBody>
      </p:sp>
      <p:sp>
        <p:nvSpPr>
          <p:cNvPr id="22" name="Стрелка вверх 21"/>
          <p:cNvSpPr/>
          <p:nvPr/>
        </p:nvSpPr>
        <p:spPr>
          <a:xfrm rot="16200000">
            <a:off x="4421330" y="301107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ерфолента 22"/>
          <p:cNvSpPr/>
          <p:nvPr/>
        </p:nvSpPr>
        <p:spPr>
          <a:xfrm>
            <a:off x="1608993" y="2830194"/>
            <a:ext cx="2316538" cy="14213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Учета ведущего вида деятельности дошкольника </a:t>
            </a:r>
          </a:p>
        </p:txBody>
      </p:sp>
      <p:pic>
        <p:nvPicPr>
          <p:cNvPr id="2" name="Слайд 5">
            <a:hlinkClick r:id="" action="ppaction://media"/>
            <a:extLst>
              <a:ext uri="{FF2B5EF4-FFF2-40B4-BE49-F238E27FC236}">
                <a16:creationId xmlns:a16="http://schemas.microsoft.com/office/drawing/2014/main" id="{BB732F23-5ACC-4094-885A-840618E1F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39615"/>
            <a:ext cx="9135208" cy="5952393"/>
          </a:xfrm>
          <a:prstGeom prst="rect">
            <a:avLst/>
          </a:prstGeom>
        </p:spPr>
      </p:pic>
      <p:pic>
        <p:nvPicPr>
          <p:cNvPr id="2" name="Слайд 6">
            <a:hlinkClick r:id="" action="ppaction://media"/>
            <a:extLst>
              <a:ext uri="{FF2B5EF4-FFF2-40B4-BE49-F238E27FC236}">
                <a16:creationId xmlns:a16="http://schemas.microsoft.com/office/drawing/2014/main" id="{20BF9D24-22DD-403C-AB59-3828A1DB7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42901"/>
            <a:ext cx="8911687" cy="685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развивает конструирование у дошкольников?»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Слайд 7">
            <a:hlinkClick r:id="" action="ppaction://media"/>
            <a:extLst>
              <a:ext uri="{FF2B5EF4-FFF2-40B4-BE49-F238E27FC236}">
                <a16:creationId xmlns:a16="http://schemas.microsoft.com/office/drawing/2014/main" id="{9F15895A-C430-4159-B2E4-6303163E8F2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113" y="3279775"/>
            <a:ext cx="609600" cy="609600"/>
          </a:xfrm>
        </p:spPr>
      </p:pic>
      <p:sp>
        <p:nvSpPr>
          <p:cNvPr id="4" name="Скругленный прямоугольник 3"/>
          <p:cNvSpPr/>
          <p:nvPr/>
        </p:nvSpPr>
        <p:spPr>
          <a:xfrm>
            <a:off x="5442438" y="3112540"/>
            <a:ext cx="24266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5" name="Стрелка вверх 4"/>
          <p:cNvSpPr/>
          <p:nvPr/>
        </p:nvSpPr>
        <p:spPr>
          <a:xfrm rot="18287926">
            <a:off x="5021953" y="2230978"/>
            <a:ext cx="484632" cy="8567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758462" y="1169377"/>
            <a:ext cx="3077307" cy="13493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пространственного мышления и конструктивных способностей</a:t>
            </a:r>
          </a:p>
        </p:txBody>
      </p:sp>
      <p:sp>
        <p:nvSpPr>
          <p:cNvPr id="7" name="Стрелка вверх 6"/>
          <p:cNvSpPr/>
          <p:nvPr/>
        </p:nvSpPr>
        <p:spPr>
          <a:xfrm>
            <a:off x="6315088" y="2190880"/>
            <a:ext cx="484632" cy="7613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442438" y="1141325"/>
            <a:ext cx="1995854" cy="10303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образного мышления</a:t>
            </a:r>
          </a:p>
        </p:txBody>
      </p:sp>
      <p:sp>
        <p:nvSpPr>
          <p:cNvPr id="9" name="Стрелка вверх 8"/>
          <p:cNvSpPr/>
          <p:nvPr/>
        </p:nvSpPr>
        <p:spPr>
          <a:xfrm rot="2230312">
            <a:off x="7509719" y="2272225"/>
            <a:ext cx="484632" cy="7584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132885" y="1116625"/>
            <a:ext cx="3305908" cy="149469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усидчивость, внимательность, организованность и самостоятельность</a:t>
            </a:r>
          </a:p>
        </p:txBody>
      </p:sp>
      <p:sp>
        <p:nvSpPr>
          <p:cNvPr id="11" name="Стрелка вверх 10"/>
          <p:cNvSpPr/>
          <p:nvPr/>
        </p:nvSpPr>
        <p:spPr>
          <a:xfrm rot="5956121">
            <a:off x="8114895" y="3377357"/>
            <a:ext cx="484632" cy="7635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8871438" y="3100068"/>
            <a:ext cx="2444261" cy="131816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речи, расширение словарного запаса слов</a:t>
            </a:r>
          </a:p>
        </p:txBody>
      </p:sp>
      <p:sp>
        <p:nvSpPr>
          <p:cNvPr id="13" name="Стрелка вверх 12"/>
          <p:cNvSpPr/>
          <p:nvPr/>
        </p:nvSpPr>
        <p:spPr>
          <a:xfrm rot="10800000">
            <a:off x="6413460" y="4154004"/>
            <a:ext cx="484632" cy="6378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5779811" y="4729217"/>
            <a:ext cx="2089304" cy="88802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фантазии</a:t>
            </a:r>
          </a:p>
        </p:txBody>
      </p:sp>
      <p:sp>
        <p:nvSpPr>
          <p:cNvPr id="15" name="Стрелка вверх 14"/>
          <p:cNvSpPr/>
          <p:nvPr/>
        </p:nvSpPr>
        <p:spPr>
          <a:xfrm rot="15752615">
            <a:off x="4610795" y="3395365"/>
            <a:ext cx="484632" cy="7825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1867054" y="3295586"/>
            <a:ext cx="2263899" cy="139464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пальцев рук и глазомера</a:t>
            </a:r>
          </a:p>
        </p:txBody>
      </p:sp>
    </p:spTree>
    <p:extLst>
      <p:ext uri="{BB962C8B-B14F-4D97-AF65-F5344CB8AC3E}">
        <p14:creationId xmlns:p14="http://schemas.microsoft.com/office/powerpoint/2010/main" val="22840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527539"/>
            <a:ext cx="9675812" cy="1951892"/>
          </a:xfrm>
        </p:spPr>
        <p:txBody>
          <a:bodyPr>
            <a:noAutofit/>
          </a:bodyPr>
          <a:lstStyle/>
          <a:p>
            <a:pPr marL="0" indent="0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Продолжительность проекта: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долгосрочный 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Тип проекта: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познавательно – исследовательский, творческий.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Участники проекта: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дети средней группы, воспитатель, родители.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E2D318A-D5AF-4F1D-9B7F-F40933FB3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39" y="3144807"/>
            <a:ext cx="4143242" cy="2758249"/>
          </a:xfrm>
          <a:prstGeom prst="rect">
            <a:avLst/>
          </a:prstGeom>
        </p:spPr>
      </p:pic>
      <p:pic>
        <p:nvPicPr>
          <p:cNvPr id="3" name="Слайд 8">
            <a:hlinkClick r:id="" action="ppaction://media"/>
            <a:extLst>
              <a:ext uri="{FF2B5EF4-FFF2-40B4-BE49-F238E27FC236}">
                <a16:creationId xmlns:a16="http://schemas.microsoft.com/office/drawing/2014/main" id="{5807B06F-C7F3-402A-ACC2-A501F9977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669" y="263770"/>
            <a:ext cx="9754943" cy="158261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Создание условий для познавательной и творческой активности детей дошкольного возраста, направленных на формирование интереса   к различным профессиям, через конструктивную деятельность посредствам Лего – конструирования.</a:t>
            </a:r>
            <a:endParaRPr lang="ru-RU" sz="2400" dirty="0"/>
          </a:p>
        </p:txBody>
      </p:sp>
      <p:pic>
        <p:nvPicPr>
          <p:cNvPr id="11" name="Слайд 9">
            <a:hlinkClick r:id="" action="ppaction://media"/>
            <a:extLst>
              <a:ext uri="{FF2B5EF4-FFF2-40B4-BE49-F238E27FC236}">
                <a16:creationId xmlns:a16="http://schemas.microsoft.com/office/drawing/2014/main" id="{90F3BCFE-D973-488C-8435-8C7EF33C733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113" y="3573463"/>
            <a:ext cx="609600" cy="609600"/>
          </a:xfrm>
        </p:spPr>
      </p:pic>
      <p:sp>
        <p:nvSpPr>
          <p:cNvPr id="4" name="Скругленный прямоугольник 3"/>
          <p:cNvSpPr/>
          <p:nvPr/>
        </p:nvSpPr>
        <p:spPr>
          <a:xfrm>
            <a:off x="5662246" y="1846386"/>
            <a:ext cx="1978269" cy="1002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5" name="Стрелка вверх 4"/>
          <p:cNvSpPr/>
          <p:nvPr/>
        </p:nvSpPr>
        <p:spPr>
          <a:xfrm rot="14806744">
            <a:off x="4783051" y="2257012"/>
            <a:ext cx="685601" cy="873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9863" y="1846385"/>
            <a:ext cx="3159664" cy="4064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Обучающие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профессиями и трудом взрослых в процессе конструирования из ЛЕГО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созданием конструктивных образов в процессе экспериментирования с различным материалом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7" name="Стрелка вверх 6"/>
          <p:cNvSpPr/>
          <p:nvPr/>
        </p:nvSpPr>
        <p:spPr>
          <a:xfrm rot="10800000">
            <a:off x="6252297" y="2939797"/>
            <a:ext cx="749685" cy="5683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75886" y="3599221"/>
            <a:ext cx="2842700" cy="2312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Воспитательные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1.Воспитывать интерес к конструированию;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2. Воспитывать умение совместно работать с детьми и педагогом в процессе создания одной постройки</a:t>
            </a:r>
          </a:p>
        </p:txBody>
      </p:sp>
      <p:sp>
        <p:nvSpPr>
          <p:cNvPr id="9" name="Стрелка вверх 8"/>
          <p:cNvSpPr/>
          <p:nvPr/>
        </p:nvSpPr>
        <p:spPr>
          <a:xfrm rot="6863432">
            <a:off x="7774595" y="2334379"/>
            <a:ext cx="657861" cy="7184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04945" y="1846385"/>
            <a:ext cx="2916263" cy="3991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Развивающие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1. Развивать у воспитанников познавательно – исследовательскую активность в процессе конструирования из ЛЕГО;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2.Развивать конструктивные умения расположение деталей в различных направлениях, надёжное соединения деталей.</a:t>
            </a:r>
          </a:p>
        </p:txBody>
      </p:sp>
    </p:spTree>
    <p:extLst>
      <p:ext uri="{BB962C8B-B14F-4D97-AF65-F5344CB8AC3E}">
        <p14:creationId xmlns:p14="http://schemas.microsoft.com/office/powerpoint/2010/main" val="270857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750</TotalTime>
  <Words>1122</Words>
  <Application>Microsoft Office PowerPoint</Application>
  <PresentationFormat>Широкоэкранный</PresentationFormat>
  <Paragraphs>128</Paragraphs>
  <Slides>24</Slides>
  <Notes>1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 «Формирование у дошкольников первичных представлений о мире профессий посредствам конструктора LEGO».  Проект «В мире профессий с LEGO»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«Что развивает конструирование у дошкольников?» </vt:lpstr>
      <vt:lpstr>Продолжительность проекта: долгосрочный  Тип проекта: познавательно – исследовательский, творческий. Участники проекта: дети средней группы, воспитатель, родители. </vt:lpstr>
      <vt:lpstr>Цель: Создание условий для познавательной и творческой активности детей дошкольного возраста, направленных на формирование интереса   к различным профессиям, через конструктивную деятельность посредствам Лего – конструирования.</vt:lpstr>
      <vt:lpstr>Этапы проекта: </vt:lpstr>
      <vt:lpstr>Комплексно – тематическое планирование части, формируемой участниками образовательных отношений. </vt:lpstr>
      <vt:lpstr>Практический – реализация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семьёй.</vt:lpstr>
      <vt:lpstr>Презентация PowerPoint</vt:lpstr>
      <vt:lpstr>Презентация PowerPoint</vt:lpstr>
      <vt:lpstr>Заключительный этап.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Стажёрка по теме «Формирование у дошкольников первичных представлений о мире профессий по средствам конструктора ЛЕГО». Проект «В мире профессий с ЛЕГО»</dc:title>
  <dc:creator>Dima</dc:creator>
  <cp:lastModifiedBy>Пользователь</cp:lastModifiedBy>
  <cp:revision>73</cp:revision>
  <dcterms:created xsi:type="dcterms:W3CDTF">2021-02-22T07:01:30Z</dcterms:created>
  <dcterms:modified xsi:type="dcterms:W3CDTF">2021-03-25T09:28:29Z</dcterms:modified>
</cp:coreProperties>
</file>