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92" r:id="rId5"/>
    <p:sldId id="268" r:id="rId6"/>
    <p:sldId id="278" r:id="rId7"/>
    <p:sldId id="273" r:id="rId8"/>
    <p:sldId id="289" r:id="rId9"/>
    <p:sldId id="290" r:id="rId10"/>
    <p:sldId id="296" r:id="rId11"/>
    <p:sldId id="285" r:id="rId12"/>
    <p:sldId id="265" r:id="rId13"/>
    <p:sldId id="295" r:id="rId14"/>
    <p:sldId id="269" r:id="rId15"/>
    <p:sldId id="267" r:id="rId16"/>
    <p:sldId id="277" r:id="rId17"/>
    <p:sldId id="293" r:id="rId18"/>
    <p:sldId id="294" r:id="rId19"/>
    <p:sldId id="272" r:id="rId20"/>
    <p:sldId id="264" r:id="rId21"/>
    <p:sldId id="274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1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3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60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9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57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14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04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87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75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92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6B9C-5272-49B3-9A32-923D620D62E5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0E862-AC1E-4B58-BBED-64F0BE5C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49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6FFC9C-13E2-4146-83FE-FBEA7B3BE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938"/>
            <a:ext cx="914400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B1E95-108B-4AEB-8B39-DFDFA3A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53006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Использование нетрадиционных техник рисования в общеобразовательном процессе с детьми ЗПР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348117-B5B6-4D44-8AEC-1C28B081F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138" y="3428999"/>
            <a:ext cx="4619211" cy="2747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lvl="0" indent="0" defTabSz="457200" fontAlgn="base">
              <a:lnSpc>
                <a:spcPct val="100000"/>
              </a:lnSpc>
              <a:spcAft>
                <a:spcPct val="0"/>
              </a:spcAft>
              <a:buClr>
                <a:srgbClr val="A53010"/>
              </a:buClr>
              <a:buNone/>
            </a:pPr>
            <a:r>
              <a:rPr lang="ru-RU" altLang="ru-RU" sz="2400" i="1" dirty="0">
                <a:solidFill>
                  <a:prstClr val="black"/>
                </a:solidFill>
              </a:rPr>
              <a:t>Подготовила: воспитатель </a:t>
            </a:r>
          </a:p>
          <a:p>
            <a:pPr marL="0" lvl="0" indent="0" defTabSz="457200" fontAlgn="base">
              <a:lnSpc>
                <a:spcPct val="100000"/>
              </a:lnSpc>
              <a:spcAft>
                <a:spcPct val="0"/>
              </a:spcAft>
              <a:buClr>
                <a:srgbClr val="A53010"/>
              </a:buClr>
              <a:buNone/>
            </a:pPr>
            <a:r>
              <a:rPr lang="ru-RU" altLang="ru-RU" sz="2400" i="1" dirty="0">
                <a:solidFill>
                  <a:prstClr val="black"/>
                </a:solidFill>
              </a:rPr>
              <a:t>Детского сада №97 </a:t>
            </a:r>
          </a:p>
          <a:p>
            <a:pPr marL="0" lvl="0" indent="0" defTabSz="457200" fontAlgn="base">
              <a:lnSpc>
                <a:spcPct val="100000"/>
              </a:lnSpc>
              <a:spcAft>
                <a:spcPct val="0"/>
              </a:spcAft>
              <a:buClr>
                <a:srgbClr val="A53010"/>
              </a:buClr>
              <a:buNone/>
            </a:pPr>
            <a:r>
              <a:rPr lang="ru-RU" altLang="ru-RU" sz="2400" i="1" dirty="0">
                <a:solidFill>
                  <a:prstClr val="black"/>
                </a:solidFill>
              </a:rPr>
              <a:t>Степанова О.Н.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289BE5-2E0F-4227-9D9B-F26B6DD4F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2895188"/>
            <a:ext cx="3600863" cy="36008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04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4E2782-F286-4323-BE0F-F01FDC7B6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B73BA-30DA-4694-830F-28EBAF40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развивающая среда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9BAEE1-F0A1-42DD-B6A4-0B54A13FB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создаем необходимую развивающую среду, обогащаем детей знаниями и представлениями об окружающем мире, организуем и проводим различные мероприятия: экскурсии, наблюдения, чтение художественной литературы и т.п. И конечно контролируем, напоминаем, оказываем помощь при использовании той или иной нетрадиционной техники изображения, при подготовке рабочего места для занятий. Очень важно поощрять деятельность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12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837BB-6F55-4F67-B5C1-E7777EE08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E3E03-C811-4A22-8E87-F5C7800D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53" y="862427"/>
            <a:ext cx="3500898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FC7434-228A-4065-B6C7-1FBC16A99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980" y="766916"/>
            <a:ext cx="4011561" cy="5410047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самостоятельной деятельности в группе создана развивающая пространственная среда, оснащенная разнообразными пособиями и материалами: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экспериментирования (различная по структуре бумага, цветные мелки, смываемые маркеры, материалы для коллажей, печатки из различных материалов, губки, веревки, нитками и т.д.);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карточки - схемы нетрадиционных техник изобразительной деятельности;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дидактические игры, игровые пособия, направленные на формирование сенсорного опыта.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-карточки - схемы гимнастических упражнений для развития движений рук.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E25412-7380-44D7-8EAA-22D20A203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" y="3050415"/>
            <a:ext cx="4365521" cy="326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24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0174BC-9137-4951-AC9E-1254D6E8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664" y="294968"/>
            <a:ext cx="7886700" cy="634180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ТЕХНИКИ РИСОВАНИЯ</a:t>
            </a:r>
            <a:endParaRPr lang="ru-RU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000" dirty="0"/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техники рисования   – это способы рисования различными материалами:</a:t>
            </a:r>
          </a:p>
          <a:p>
            <a:pPr>
              <a:buFontTx/>
              <a:buChar char="-"/>
            </a:pPr>
            <a:r>
              <a:rPr lang="ru-RU" sz="6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 различными оттисками, </a:t>
            </a:r>
          </a:p>
          <a:p>
            <a:pPr>
              <a:buFontTx/>
              <a:buChar char="-"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6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исование нитью, </a:t>
            </a:r>
          </a:p>
          <a:p>
            <a:pPr>
              <a:buFontTx/>
              <a:buChar char="-"/>
            </a:pPr>
            <a:r>
              <a:rPr lang="ru-RU" sz="6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 свечой,</a:t>
            </a:r>
          </a:p>
          <a:p>
            <a:pPr>
              <a:buFontTx/>
              <a:buChar char="-"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6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углем, </a:t>
            </a:r>
          </a:p>
          <a:p>
            <a:pPr>
              <a:buFontTx/>
              <a:buChar char="-"/>
            </a:pPr>
            <a:r>
              <a:rPr lang="ru-RU" sz="6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 ладошкой,</a:t>
            </a:r>
          </a:p>
          <a:p>
            <a:pPr>
              <a:buFontTx/>
              <a:buChar char="-"/>
            </a:pPr>
            <a:r>
              <a:rPr lang="ru-RU" sz="6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вилкой,</a:t>
            </a:r>
          </a:p>
          <a:p>
            <a:pPr>
              <a:buFontTx/>
              <a:buChar char="-"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пене для бритья,</a:t>
            </a:r>
          </a:p>
          <a:p>
            <a:pPr>
              <a:buFontTx/>
              <a:buChar char="-"/>
            </a:pPr>
            <a:r>
              <a:rPr lang="ru-RU" sz="6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 помощью мыльных пузырей, </a:t>
            </a:r>
          </a:p>
          <a:p>
            <a:pPr>
              <a:buFontTx/>
              <a:buChar char="-"/>
            </a:pPr>
            <a:r>
              <a:rPr lang="ru-RU" sz="6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точечное рисование и т.д.</a:t>
            </a:r>
          </a:p>
          <a:p>
            <a:pPr marL="0" indent="0"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этих методов - это маленькая игра. Их использование позволяет детям чувствовать себя раскованнее, смелее, развивает воображение, да свободу для самовыражения, так же работа способствует развитию координации движений.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DC6A86-5C12-4DDC-AB38-3A69C68E4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8426"/>
            <a:ext cx="7886700" cy="383457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476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49E91-A5C1-4FDF-9593-316F57DD3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EDCAD8-49F6-43ED-B2B4-3FF8D42124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4" y="342498"/>
            <a:ext cx="3872666" cy="5177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CE1134-0E31-4A9F-A3A6-25947A7BB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82" y="1315622"/>
            <a:ext cx="3872666" cy="51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90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DC6A86-5C12-4DDC-AB38-3A69C68E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9B84C4-DE81-403F-B487-86E0E1214850}"/>
              </a:ext>
            </a:extLst>
          </p:cNvPr>
          <p:cNvSpPr/>
          <p:nvPr/>
        </p:nvSpPr>
        <p:spPr>
          <a:xfrm>
            <a:off x="3679067" y="-50373"/>
            <a:ext cx="3751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ru-RU" alt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«</a:t>
            </a:r>
            <a:r>
              <a:rPr kumimoji="0" lang="ru-RU" alt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Кляксография</a:t>
            </a:r>
            <a:r>
              <a:rPr lang="ru-RU" altLang="ru-RU" sz="3200" b="1" kern="0" dirty="0">
                <a:solidFill>
                  <a:srgbClr val="FF0000"/>
                </a:solidFill>
                <a:latin typeface="Century Gothic"/>
                <a:ea typeface="+mj-ea"/>
                <a:cs typeface="+mj-cs"/>
              </a:rPr>
              <a:t>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A92F6-D096-4748-92CF-40F0AD7B1555}"/>
              </a:ext>
            </a:extLst>
          </p:cNvPr>
          <p:cNvSpPr txBox="1"/>
          <p:nvPr/>
        </p:nvSpPr>
        <p:spPr>
          <a:xfrm>
            <a:off x="2256504" y="830997"/>
            <a:ext cx="66957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кляксография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- это способ 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 каплями краски. Для выполнения рисунка в этой технике необходима бумага, тушь, акварель или гуашь. 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исования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этой технике: Выполнение рисунка на тему «Бабочка». Лист бумаги согнуть пополам. На одну сторону листа, возле линии 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сгиба, нанести два довольно крупных пятна краски. Накрыть второй половиной листа и плотно прижать.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D283F2-2727-4D67-BBD8-96D5A4EBA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1" y="3527048"/>
            <a:ext cx="3982065" cy="29865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32018B-15E4-4414-8439-58A3671FF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t="3854"/>
          <a:stretch/>
        </p:blipFill>
        <p:spPr>
          <a:xfrm>
            <a:off x="4572000" y="3527048"/>
            <a:ext cx="4098518" cy="285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9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0174BC-9137-4951-AC9E-1254D6E8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2156848"/>
          </a:xfrm>
        </p:spPr>
        <p:txBody>
          <a:bodyPr>
            <a:noAutofit/>
          </a:bodyPr>
          <a:lstStyle/>
          <a:p>
            <a:pPr marL="0" indent="0">
              <a:lnSpc>
                <a:spcPts val="1680"/>
              </a:lnSpc>
              <a:buNone/>
            </a:pPr>
            <a:r>
              <a:rPr lang="ru-RU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ru-RU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пене</a:t>
            </a:r>
            <a:r>
              <a:rPr lang="ru-RU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бритья 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 это один из видов монотипии. Слово «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монотипия»происходит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 двух греческих слов: «моно» - один, «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типос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»-отпечаток. Это такой вид нетрадиционной техники рисования, при котором получается всего один уникальный отпечаток его совершенно невозможно повторить.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A85DAF-DA9B-475A-AC68-4A5A08C32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52919"/>
            <a:ext cx="4355148" cy="29680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A3ABB4-186D-4D9C-B711-753F458A0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" y="3082412"/>
            <a:ext cx="4004633" cy="32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18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56CC9E58-BFE5-41D8-9FA4-0353C9A15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9" y="3723968"/>
            <a:ext cx="4218871" cy="2706329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8AF2D5-5426-4A1C-B0F9-C7342945F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29" y="3723968"/>
            <a:ext cx="3834581" cy="2639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C603F6-ADC3-4C40-978B-9A98707A0C54}"/>
              </a:ext>
            </a:extLst>
          </p:cNvPr>
          <p:cNvSpPr txBox="1"/>
          <p:nvPr/>
        </p:nvSpPr>
        <p:spPr>
          <a:xfrm>
            <a:off x="1342103" y="796413"/>
            <a:ext cx="67842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dirty="0">
                <a:solidFill>
                  <a:srgbClr val="C00000"/>
                </a:solidFill>
                <a:effectLst/>
                <a:latin typeface="YS Text"/>
              </a:rPr>
              <a:t>                            Метод «ТЫЧКА»</a:t>
            </a:r>
          </a:p>
          <a:p>
            <a:r>
              <a:rPr lang="ru-RU" sz="2000" b="0" i="0" dirty="0">
                <a:effectLst/>
                <a:latin typeface="YS Text"/>
              </a:rPr>
              <a:t>(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 жесткой полусухой кистью). Материалы: Альбомный лист бумаги, простой карандаш, гуашь, жесткие и мягкие кисточки, баночка с водой, тряпочка. Рисуем простым карандашом контурное изображение животного (детям старшего возраста 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контуры животных можно не намечать).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97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30681E-4810-4CE7-A163-3675F444C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3F195-D278-4613-9966-D9A0A4406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012" y="365126"/>
            <a:ext cx="6347337" cy="132556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br>
              <a:rPr lang="ru-RU" sz="1800" b="1" i="0" dirty="0">
                <a:solidFill>
                  <a:srgbClr val="8B93A5"/>
                </a:solidFill>
                <a:effectLst/>
                <a:latin typeface="YS Text"/>
              </a:rPr>
            </a:br>
            <a:br>
              <a:rPr lang="ru-RU" sz="1800" b="1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МЫЛЬНЫМИ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ПУЗЫРЯМИ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F4DE42-F63C-4CC7-9AB2-35C9CD8B3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012" y="1501161"/>
            <a:ext cx="6627557" cy="2171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 доступна для детей 5-7 лет. Работа в этой технике доставляет детям огромную радость, позволяет ощутить незабываемые положительные эмоции, выполняет развлекательную функцию, создает благоприятную атмосферу на занятиях, снимает эмоциональное напряжение, вызванное нагрузкой на нервную систему, снимает усталость.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780DE-CA7B-4540-B2CB-5A35377E0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35" y="3838164"/>
            <a:ext cx="5309419" cy="26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96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51220-D208-4052-B389-EC1A955EB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83FC9-485C-4F3C-A0DE-D6120BC0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80" y="365126"/>
            <a:ext cx="4680769" cy="105071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вилкой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F4A116-785D-4E84-80D3-5AEC7EAE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0" y="1194619"/>
            <a:ext cx="6179574" cy="188779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 один из видов нетрадиционного рисования, который приносит массу удовольствия и радости, не только детям, но и взрослым.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5417D6-C16D-4A8A-A162-754670288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6" y="3579474"/>
            <a:ext cx="3996813" cy="27944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F3757E-A80D-407D-8F8F-2CAFED455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58" y="3579473"/>
            <a:ext cx="3996813" cy="27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9F361C9-1B64-4DDE-BC0F-775645AC8B96}"/>
              </a:ext>
            </a:extLst>
          </p:cNvPr>
          <p:cNvSpPr/>
          <p:nvPr/>
        </p:nvSpPr>
        <p:spPr>
          <a:xfrm>
            <a:off x="1350628" y="165575"/>
            <a:ext cx="6156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творчество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A54EDB-5496-4357-918A-38F0EBAEA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78" y="1069997"/>
            <a:ext cx="4090415" cy="546835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400753-6EA7-441E-ABC2-D33FD05EC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3" y="1069997"/>
            <a:ext cx="4090417" cy="54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2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0174BC-9137-4951-AC9E-1254D6E8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6" y="4777880"/>
            <a:ext cx="7633253" cy="13119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Истоки способностей и дарования детей - на кончиках пальцев. От пальцев, образно говоря, идут тончайшие нити – ручейки, которые питают источник творческой мысли. Другими словами, чем больше мастерства в детской руке, тем умнее ребёнок».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</a:rPr>
              <a:t>					</a:t>
            </a:r>
            <a:r>
              <a:rPr lang="ru-RU" sz="2000" b="1" dirty="0" err="1">
                <a:solidFill>
                  <a:srgbClr val="002060"/>
                </a:solidFill>
              </a:rPr>
              <a:t>В.А.Сухомлинский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F827C5-901A-4032-AB0B-D06910C8D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7" t="10960" r="9240" b="14443"/>
          <a:stretch/>
        </p:blipFill>
        <p:spPr bwMode="auto">
          <a:xfrm>
            <a:off x="2623931" y="258421"/>
            <a:ext cx="3114261" cy="42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40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0174BC-9137-4951-AC9E-1254D6E8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74" y="730252"/>
            <a:ext cx="8800051" cy="6048053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рисование доставляет детям множество положительных эмоций, раскрывает возможность использования хорошо знакомых им предметов в качестве художественных материалов, удивляет своей непредсказуемостью.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нетрадиционной техникой: • - способствует снятию детских страхов; • - развивает уверенность в своих силах; • - развивает пространственное мышление; • - учит детей свободно выражать свой замысел; • - побуждает детей к творческим поискам и решениям; • - учит детей работать с разнообразным материалом; • - развивает чувство композиции, ритма, цвета - восприятия; • - развивает мелкую моторику рук; • - развивает творческие способности, воображение и полёт фантазии; • - во время работы дети получают эстетическое удовольствие.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DC6A86-5C12-4DDC-AB38-3A69C68E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5614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0174BC-9137-4951-AC9E-1254D6E8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2606"/>
            <a:ext cx="8294124" cy="48643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Организация работы с родителями - важная составляющая нашей деятельности. За время реализации проекта проводились консультации, открытые и совместные занятия по рисованию нетрадиционными техниками изображения для детей и родителей. Родителей привлекали к оформлению выставок детских работ, к оснащению уголка для рисования. Эффективным средством во взаимодействии семьей было использование информационно - коммуникационных технологий, а именно, демонстрация видеороликов с мастер – классами.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Благодаря тому, что родители вовлекаются в образовательный процесс ДОУ, происходит комплексное воздействие на ребенка, создаются благоприятные возможности для развития творческих способностей детей, повышается эффективность всего воспитательного процесса.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DC6A86-5C12-4DDC-AB38-3A69C68E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9B84C4-DE81-403F-B487-86E0E1214850}"/>
              </a:ext>
            </a:extLst>
          </p:cNvPr>
          <p:cNvSpPr/>
          <p:nvPr/>
        </p:nvSpPr>
        <p:spPr>
          <a:xfrm>
            <a:off x="2212258" y="515701"/>
            <a:ext cx="5530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Работа с родителями 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32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4FBE0D-F5F2-4F4C-BC70-3AE5479BF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97CDEE1-0033-4FAE-8867-BA5CC7BDC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46" y="132736"/>
            <a:ext cx="7556704" cy="3451122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 результатам работы в течение года я отмечаю, что детям нравятся занятия с применением нетрадиционных техник рисования, они проявляют интерес к ним. Можно также отметить динамику в развитии детей: преобладает положительный эмоциональный фон, дети становятся более активными, внимание становится более устойчивым, характерно принятие простых инструкций, повышается самоконтроль. У некоторых детей формируются распознание и определения цвета, формы, величины.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68C53B-AF41-4495-AA7C-48FC966AA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6" y="3583858"/>
            <a:ext cx="4088941" cy="30585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2BA8FB-CF40-42DD-95C3-7E2339718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2906" y="3136693"/>
            <a:ext cx="3092625" cy="413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1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DC6A86-5C12-4DDC-AB38-3A69C68E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A6FC96A-258B-48EF-9B93-762485CEAD17}"/>
              </a:ext>
            </a:extLst>
          </p:cNvPr>
          <p:cNvSpPr/>
          <p:nvPr/>
        </p:nvSpPr>
        <p:spPr>
          <a:xfrm>
            <a:off x="974378" y="269841"/>
            <a:ext cx="73965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Особенности изобразительной деятельности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детей с ЗПР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8735F-A4B2-40CF-8FC8-61DC5FAAB7B0}"/>
              </a:ext>
            </a:extLst>
          </p:cNvPr>
          <p:cNvSpPr txBox="1"/>
          <p:nvPr/>
        </p:nvSpPr>
        <p:spPr>
          <a:xfrm>
            <a:off x="457200" y="1100839"/>
            <a:ext cx="825909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r>
              <a:rPr lang="ru-RU" sz="2000" b="0" i="0" dirty="0">
                <a:effectLst/>
                <a:latin typeface="Times New Roman" panose="02020603050405020304" pitchFamily="18" charset="0"/>
              </a:rPr>
              <a:t>Изобразительная деятельность предоставляет большие возможности для умственного, эмоционально-эстетического и волевого развития ребенка, для совершенствования психических функций: зрительного восприятия, воображения, памяти, мыслительных операций (анализа, синтеза, сравнения, обобщения, абстрагирования), моторики, речи.</a:t>
            </a:r>
            <a:endParaRPr lang="ru-RU" sz="2000" b="0" i="0" dirty="0">
              <a:effectLst/>
              <a:latin typeface="Open Sans" panose="020B0606030504020204" pitchFamily="34" charset="0"/>
            </a:endParaRPr>
          </a:p>
          <a:p>
            <a:pPr indent="450215" algn="just"/>
            <a:r>
              <a:rPr lang="ru-RU" sz="2000" b="0" i="0" dirty="0">
                <a:effectLst/>
                <a:latin typeface="Times New Roman" panose="02020603050405020304" pitchFamily="18" charset="0"/>
              </a:rPr>
              <a:t>Сама изобразительная деятельность дошкольников с ЗПР подводит их к пониманию того, что изобразительное искусство отражает окружающий мир, посредством линий, цвета, красок, формы. В этот период детей знакомят с разными видами и жанрами изобразительного искусства, представления о которых у них углубляются в процессе изображения предметов, образов.</a:t>
            </a:r>
          </a:p>
          <a:p>
            <a:pPr indent="450215" algn="just"/>
            <a:r>
              <a:rPr lang="ru-RU" sz="2000" dirty="0">
                <a:latin typeface="Times New Roman" panose="02020603050405020304" pitchFamily="18" charset="0"/>
              </a:rPr>
              <a:t>В детском саду занятия рисованием, лепкой, аппликацией интересны для ребенка с ЗПР. Он радуется результату своей работы. Свой рисунок или поделку он может подарить маме, бабушке, близким, друзьям, а также использовать в игре. И поэтому, занятия изобразительной деятельностью занимают особое место в коррекционной работе с детьми, имеющими задержку психического развития.</a:t>
            </a:r>
          </a:p>
          <a:p>
            <a:pPr indent="450215" algn="just"/>
            <a:endParaRPr lang="ru-RU" sz="2000" b="0" i="0" dirty="0">
              <a:effectLst/>
              <a:latin typeface="Open Sans" panose="020B0606030504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52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214EFA-59CC-4679-908A-9B0A72DD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A6250C0-4A08-420D-B782-F78786180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8" y="368709"/>
            <a:ext cx="7586202" cy="6046839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000" b="0" i="0" dirty="0">
                <a:solidFill>
                  <a:srgbClr val="1818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изобразительной деятельности детей с ЗПР обусловлены структурой имеющихся у них нарушений. Сенсорные нарушения влияют на формирование навыков изображения в лепке, рисовании, аппликации.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Так, при задержке психического развития наблюдается несовершенство цветоразличения (узнавание промежуточных цветов) и таких компонентов восприятия, как дифференцированность, избирательность, целостность, осмысленность, точность. Эти нарушения в развитии не обеспечивают полноценную изобразительную деятельность детей. 	Нарушение пространственных ориентировок сказывается на рисовании, на расположении рисунка на листе. Ограниченность образов, представлений затрудняет сюжетное и предметное рисование. Несформированность самоконтроля не позволяет уточнять и сравнивать свое изображение с образцом и давать вербальную оценку. Нарушение в общей и мелкой моторике затрудняют использование и правильное владение инструментами изобразительной деятельности (кистью, стекой, ножницами).</a:t>
            </a:r>
          </a:p>
        </p:txBody>
      </p:sp>
    </p:spTree>
    <p:extLst>
      <p:ext uri="{BB962C8B-B14F-4D97-AF65-F5344CB8AC3E}">
        <p14:creationId xmlns:p14="http://schemas.microsoft.com/office/powerpoint/2010/main" val="680792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0174BC-9137-4951-AC9E-1254D6E8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58453"/>
            <a:ext cx="8290063" cy="52411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детей средствами нетрадиционных техник. Формировать  умение соединять в одном рисунке различные материалы для получения выразительного образа.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выбирать материал для нетрадиционного рисования и умело его использовать;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овладеть техническими навыками при работе с нетрадиционными техниками рисования;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творчество, фантазию;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чувство коллективизма, стремление прийти на помощь друг другу;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интерес к рисованию нетрадиционными техниками.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познавательно-творческий.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группы компенсирующей направленности (дети с ЗПР), воспитатели, родители.</a:t>
            </a:r>
          </a:p>
          <a:p>
            <a:endParaRPr lang="ru-RU" sz="16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DC6A86-5C12-4DDC-AB38-3A69C68E4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8929"/>
            <a:ext cx="7886700" cy="1041760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9B84C4-DE81-403F-B487-86E0E1214850}"/>
              </a:ext>
            </a:extLst>
          </p:cNvPr>
          <p:cNvSpPr/>
          <p:nvPr/>
        </p:nvSpPr>
        <p:spPr>
          <a:xfrm>
            <a:off x="280219" y="162330"/>
            <a:ext cx="8467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ru-RU" alt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 « Р</a:t>
            </a:r>
            <a:r>
              <a:rPr lang="ru-RU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адость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творчества</a:t>
            </a:r>
            <a:r>
              <a:rPr kumimoji="0" lang="ru-RU" alt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8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EE964-7133-4D24-84D3-CE83523A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F0DD92-0218-4F63-964B-6633C4D1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95D61B2-5571-453B-918E-76ABEE503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73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детей с ограниченными возможностями важная роль принадлежит продуктивным видам деятельности в коррекционно-педагогической системе воспитания, в том числе и рисования. К сожалению, на занятиях изобразительным искусством нетрадиционные техники используются редко, не учитывается их высокая коррекционная значимость. Воображение и фантазия-это важнейшая сторона жизни каждого ребенка, но их необходимо постоянно развивать. Воображение возникает и развивается в процессе основных видов деятельности: игры, труда, общения, в том числе и через использование нетрадиционных техник рисования. В основном, дети с ЗПР копируют образец, предъявленный им, а нетрадиционные техники изображения не позволяют им этого сделать, так как педагог вместо образца показывает только способ действия. Это дает толчок к развитию воображения, творчества, проявлению самостоятельности, инициативы. Такие занятия не утомляют дошкольников, а вызывают радостное настроение, помогают почувствовать себя свободными, уверенными в своих силах.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ED7AD4-F77D-4CFE-AD7D-068C39845652}"/>
              </a:ext>
            </a:extLst>
          </p:cNvPr>
          <p:cNvSpPr/>
          <p:nvPr/>
        </p:nvSpPr>
        <p:spPr>
          <a:xfrm>
            <a:off x="3044717" y="658575"/>
            <a:ext cx="37914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altLang="ru-RU" sz="4000" b="1" kern="0" dirty="0">
                <a:solidFill>
                  <a:srgbClr val="FF0000"/>
                </a:solidFill>
                <a:latin typeface="Century Gothic"/>
              </a:rPr>
              <a:t>Актуальность</a:t>
            </a:r>
            <a:endParaRPr lang="ru-RU" sz="40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9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24DF7-1C93-427D-BED6-9D7CD57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70174BC-9137-4951-AC9E-1254D6E8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7652"/>
            <a:ext cx="7886700" cy="5249311"/>
          </a:xfrm>
        </p:spPr>
        <p:txBody>
          <a:bodyPr>
            <a:normAutofit/>
          </a:bodyPr>
          <a:lstStyle/>
          <a:p>
            <a:r>
              <a:rPr lang="ru-RU" dirty="0"/>
              <a:t>Изобразительная деятельность является особой средой, необходимой для развития ребёнка. Рисуя, ребёнок ощущает себя свободными, уверенными в своих суждениях. Применение в работе этих техник помогает взаимодействовать, обучаться детям разного уровня развития, различного социального положения, с отставанием в психическом развитии, левши и правши, дети из обеспеченных и малоимущих семей. Главной задачей педагога является развитие интереса к изобразительному искусству и потребность в нем.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9B84C4-DE81-403F-B487-86E0E1214850}"/>
              </a:ext>
            </a:extLst>
          </p:cNvPr>
          <p:cNvSpPr/>
          <p:nvPr/>
        </p:nvSpPr>
        <p:spPr>
          <a:xfrm>
            <a:off x="3066671" y="612408"/>
            <a:ext cx="3545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73385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AFAA0-4AD6-4560-9B19-B99A13EC4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организовывали проект с детьми </a:t>
            </a:r>
            <a:r>
              <a:rPr lang="ru-RU" dirty="0" err="1"/>
              <a:t>зпр</a:t>
            </a:r>
            <a:r>
              <a:rPr lang="ru-RU" dirty="0"/>
              <a:t> (учитывая их особенности)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573E3-1392-4C49-A705-4CFD8193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AF364A9-F68C-4C00-B87E-7E87212EA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919" y="672686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Для того, чтобы заинтересовать детей, настроить их на предстоящую деятельность мы читаем стихи, загадываем загадки, придумываем различные сюрпризные и игровые моменты. При проведении занятий прослушиваем музыкальные произведения.</a:t>
            </a:r>
          </a:p>
          <a:p>
            <a:r>
              <a:rPr lang="ru-RU" dirty="0"/>
              <a:t>Для предупреждения утомления, невнимательности, профилактики нарушений осанки в структуре занятия включаем </a:t>
            </a:r>
            <a:r>
              <a:rPr lang="ru-RU" dirty="0" err="1"/>
              <a:t>физминутки</a:t>
            </a:r>
            <a:r>
              <a:rPr lang="ru-RU" dirty="0"/>
              <a:t>, игры на развитие мелкой моторики, </a:t>
            </a:r>
            <a:r>
              <a:rPr lang="ru-RU" dirty="0" err="1"/>
              <a:t>психогимнастику</a:t>
            </a:r>
            <a:r>
              <a:rPr lang="ru-RU" dirty="0"/>
              <a:t>. Содержание физкультминуток перекликаем с темой занятия.</a:t>
            </a:r>
          </a:p>
        </p:txBody>
      </p:sp>
    </p:spTree>
    <p:extLst>
      <p:ext uri="{BB962C8B-B14F-4D97-AF65-F5344CB8AC3E}">
        <p14:creationId xmlns:p14="http://schemas.microsoft.com/office/powerpoint/2010/main" val="2229553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3170B0-49F1-40B6-AC7E-ACB31E0F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528DF4C-E6E9-4C20-8CAF-CA01B66BE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58" y="371061"/>
            <a:ext cx="8471946" cy="628153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Коррекционно-педагогическая работа проводится на занятиях рисованием и состоит из трех этапов.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этап.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 детей с наиболее простыми видами нетрадиционных техник изображения. Это могут быть монотипия, рисование нитками, под музыку. Вначале детям показываем работы, выполненные каким-то одним видом техники, рассказываем о нем, показываем способ выполнения, просим рассказать о последовательности производимых действий. Далее детям предлагается повторить данный способ на практике. Данными техниками дошкольники могут создавать как предметные, так и сюжетные рисунки.</a:t>
            </a: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этап.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нетрадиционным техникам изображения усложняется. Знакомим детей с такими видами техники рисования, как рисование мыльными пузырями, пеной, кляксами, ребром картона и др. На занятиях учим детей сравнивать различные виды техники рисования.</a:t>
            </a: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этап.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занятиях по изобразительной деятельности используются смешанные техники, а также коллективное рисование нетрадиционными техниками. Эти задания достаточно сложны. Вначале дети учиться работать в паре, позже группа может насчитывать до 4 человек. Для коллективных работ использует такие нетрадиционные техники изображения, как рисование руками, рисование по кругу.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8824934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</TotalTime>
  <Words>1744</Words>
  <Application>Microsoft Office PowerPoint</Application>
  <PresentationFormat>Экран (4:3)</PresentationFormat>
  <Paragraphs>85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Open Sans</vt:lpstr>
      <vt:lpstr>Times New Roman</vt:lpstr>
      <vt:lpstr>YS Text</vt:lpstr>
      <vt:lpstr>Тема Office</vt:lpstr>
      <vt:lpstr>Использование нетрадиционных техник рисования в общеобразовательном процессе с детьми ЗПР</vt:lpstr>
      <vt:lpstr>Презентация PowerPoint</vt:lpstr>
      <vt:lpstr> </vt:lpstr>
      <vt:lpstr>Презентация PowerPoint</vt:lpstr>
      <vt:lpstr> </vt:lpstr>
      <vt:lpstr>Презентация PowerPoint</vt:lpstr>
      <vt:lpstr>Презентация PowerPoint</vt:lpstr>
      <vt:lpstr>Как организовывали проект с детьми зпр (учитывая их особенности)</vt:lpstr>
      <vt:lpstr>Презентация PowerPoint</vt:lpstr>
      <vt:lpstr>Предметно развивающая среда</vt:lpstr>
      <vt:lpstr>Центр</vt:lpstr>
      <vt:lpstr> </vt:lpstr>
      <vt:lpstr>Презентация PowerPoint</vt:lpstr>
      <vt:lpstr> </vt:lpstr>
      <vt:lpstr>Презентация PowerPoint</vt:lpstr>
      <vt:lpstr>Презентация PowerPoint</vt:lpstr>
      <vt:lpstr>  РИСОВАНИЕ МЫЛЬНЫМИ ПУЗЫРЯМИ. </vt:lpstr>
      <vt:lpstr>Рисование вилкой</vt:lpstr>
      <vt:lpstr>Презентация PowerPoint</vt:lpstr>
      <vt:lpstr> 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Пользователь</dc:creator>
  <cp:lastModifiedBy>Пользователь</cp:lastModifiedBy>
  <cp:revision>25</cp:revision>
  <dcterms:created xsi:type="dcterms:W3CDTF">2021-04-14T06:18:02Z</dcterms:created>
  <dcterms:modified xsi:type="dcterms:W3CDTF">2021-11-02T10:37:51Z</dcterms:modified>
</cp:coreProperties>
</file>