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60" r:id="rId4"/>
    <p:sldId id="259" r:id="rId5"/>
    <p:sldId id="264" r:id="rId6"/>
    <p:sldId id="267" r:id="rId7"/>
    <p:sldId id="277" r:id="rId8"/>
    <p:sldId id="281" r:id="rId9"/>
    <p:sldId id="265" r:id="rId10"/>
    <p:sldId id="271" r:id="rId11"/>
    <p:sldId id="272" r:id="rId12"/>
    <p:sldId id="273" r:id="rId13"/>
    <p:sldId id="276" r:id="rId14"/>
    <p:sldId id="270" r:id="rId15"/>
    <p:sldId id="275" r:id="rId16"/>
    <p:sldId id="274" r:id="rId17"/>
    <p:sldId id="268" r:id="rId18"/>
    <p:sldId id="278" r:id="rId19"/>
    <p:sldId id="279" r:id="rId20"/>
    <p:sldId id="284" r:id="rId21"/>
    <p:sldId id="283" r:id="rId22"/>
    <p:sldId id="269" r:id="rId23"/>
    <p:sldId id="28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56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E55A7-A4E0-468A-87AE-05BB88818EFB}" type="datetimeFigureOut">
              <a:rPr lang="ru-RU" smtClean="0"/>
              <a:pPr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02B4-567B-49AB-8EA3-0E94B2C5BC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E55A7-A4E0-468A-87AE-05BB88818EFB}" type="datetimeFigureOut">
              <a:rPr lang="ru-RU" smtClean="0"/>
              <a:pPr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02B4-567B-49AB-8EA3-0E94B2C5BC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E55A7-A4E0-468A-87AE-05BB88818EFB}" type="datetimeFigureOut">
              <a:rPr lang="ru-RU" smtClean="0"/>
              <a:pPr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02B4-567B-49AB-8EA3-0E94B2C5BC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E55A7-A4E0-468A-87AE-05BB88818EFB}" type="datetimeFigureOut">
              <a:rPr lang="ru-RU" smtClean="0"/>
              <a:pPr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02B4-567B-49AB-8EA3-0E94B2C5BC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E55A7-A4E0-468A-87AE-05BB88818EFB}" type="datetimeFigureOut">
              <a:rPr lang="ru-RU" smtClean="0"/>
              <a:pPr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02B4-567B-49AB-8EA3-0E94B2C5BC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E55A7-A4E0-468A-87AE-05BB88818EFB}" type="datetimeFigureOut">
              <a:rPr lang="ru-RU" smtClean="0"/>
              <a:pPr/>
              <a:t>24.02.2020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02B4-567B-49AB-8EA3-0E94B2C5BC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E55A7-A4E0-468A-87AE-05BB88818EFB}" type="datetimeFigureOut">
              <a:rPr lang="ru-RU" smtClean="0"/>
              <a:pPr/>
              <a:t>24.02.2020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02B4-567B-49AB-8EA3-0E94B2C5BC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E55A7-A4E0-468A-87AE-05BB88818EFB}" type="datetimeFigureOut">
              <a:rPr lang="ru-RU" smtClean="0"/>
              <a:pPr/>
              <a:t>24.02.2020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02B4-567B-49AB-8EA3-0E94B2C5BC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E55A7-A4E0-468A-87AE-05BB88818EFB}" type="datetimeFigureOut">
              <a:rPr lang="ru-RU" smtClean="0"/>
              <a:pPr/>
              <a:t>24.02.2020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02B4-567B-49AB-8EA3-0E94B2C5BC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E55A7-A4E0-468A-87AE-05BB88818EFB}" type="datetimeFigureOut">
              <a:rPr lang="ru-RU" smtClean="0"/>
              <a:pPr/>
              <a:t>24.02.2020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02B4-567B-49AB-8EA3-0E94B2C5BC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E55A7-A4E0-468A-87AE-05BB88818EFB}" type="datetimeFigureOut">
              <a:rPr lang="ru-RU" smtClean="0"/>
              <a:pPr/>
              <a:t>24.02.2020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02B4-567B-49AB-8EA3-0E94B2C5BC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E55A7-A4E0-468A-87AE-05BB88818EFB}" type="datetimeFigureOut">
              <a:rPr lang="ru-RU" smtClean="0"/>
              <a:pPr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E02B4-567B-49AB-8EA3-0E94B2C5BC2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Елена\Desktop\oH_3gCR00iouw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270752"/>
            <a:ext cx="91440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Педагогические чтения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Тема: Реализация проектов естественнонаучной направленности как одно из условий успешности каждого ребенка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(экологическая направленность).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4942" y="4214818"/>
            <a:ext cx="328614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Constantia" pitchFamily="18" charset="0"/>
              </a:rPr>
              <a:t>Выполнила </a:t>
            </a:r>
            <a:r>
              <a:rPr lang="ru-RU" sz="2800" dirty="0" err="1">
                <a:solidFill>
                  <a:srgbClr val="0070C0"/>
                </a:solidFill>
                <a:latin typeface="Constantia" pitchFamily="18" charset="0"/>
              </a:rPr>
              <a:t>К</a:t>
            </a:r>
            <a:r>
              <a:rPr lang="ru-RU" sz="2800" dirty="0" err="1" smtClean="0">
                <a:solidFill>
                  <a:srgbClr val="0070C0"/>
                </a:solidFill>
                <a:latin typeface="Constantia" pitchFamily="18" charset="0"/>
              </a:rPr>
              <a:t>окшарова</a:t>
            </a:r>
            <a:r>
              <a:rPr lang="ru-RU" sz="2800" dirty="0" smtClean="0">
                <a:solidFill>
                  <a:srgbClr val="0070C0"/>
                </a:solidFill>
                <a:latin typeface="Constantia" pitchFamily="18" charset="0"/>
              </a:rPr>
              <a:t> Е. А.</a:t>
            </a:r>
          </a:p>
          <a:p>
            <a:pPr algn="ctr"/>
            <a:r>
              <a:rPr lang="ru-RU" sz="2800" dirty="0" smtClean="0">
                <a:solidFill>
                  <a:srgbClr val="0070C0"/>
                </a:solidFill>
                <a:latin typeface="Constantia" pitchFamily="18" charset="0"/>
              </a:rPr>
              <a:t>2020г.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Елена\Desktop\140520040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2"/>
          </a:xfrm>
          <a:prstGeom prst="rect">
            <a:avLst/>
          </a:prstGeom>
          <a:noFill/>
        </p:spPr>
      </p:pic>
      <p:pic>
        <p:nvPicPr>
          <p:cNvPr id="29700" name="Picture 4" descr="C:\Users\Елена\Desktop\IMG_20200218_090447.jpg"/>
          <p:cNvPicPr>
            <a:picLocks noChangeAspect="1" noChangeArrowheads="1"/>
          </p:cNvPicPr>
          <p:nvPr/>
        </p:nvPicPr>
        <p:blipFill>
          <a:blip r:embed="rId3" cstate="print"/>
          <a:srcRect l="27827" t="6332" r="23350"/>
          <a:stretch>
            <a:fillRect/>
          </a:stretch>
        </p:blipFill>
        <p:spPr bwMode="auto">
          <a:xfrm>
            <a:off x="4704944" y="1000108"/>
            <a:ext cx="3867585" cy="55649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9701" name="Picture 5" descr="C:\Users\Елена\Desktop\Фото с телефона 02 2020\IMG_20200218_090431.jpg"/>
          <p:cNvPicPr>
            <a:picLocks noChangeAspect="1" noChangeArrowheads="1"/>
          </p:cNvPicPr>
          <p:nvPr/>
        </p:nvPicPr>
        <p:blipFill>
          <a:blip r:embed="rId4" cstate="print"/>
          <a:srcRect l="44048" r="7142"/>
          <a:stretch>
            <a:fillRect/>
          </a:stretch>
        </p:blipFill>
        <p:spPr bwMode="auto">
          <a:xfrm>
            <a:off x="571472" y="1000108"/>
            <a:ext cx="3643338" cy="55982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1500166" y="357166"/>
            <a:ext cx="60722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nstantia" pitchFamily="18" charset="0"/>
              </a:rPr>
              <a:t>Рисование « Птица на ветке</a:t>
            </a:r>
            <a:r>
              <a:rPr lang="ru-RU" b="1" dirty="0" smtClean="0">
                <a:solidFill>
                  <a:srgbClr val="FF0000"/>
                </a:solidFill>
                <a:latin typeface="Constantia" pitchFamily="18" charset="0"/>
              </a:rPr>
              <a:t>»</a:t>
            </a:r>
            <a:endParaRPr lang="ru-RU" b="1" dirty="0">
              <a:solidFill>
                <a:srgbClr val="FF0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Елена\Desktop\140520040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2"/>
          </a:xfrm>
          <a:prstGeom prst="rect">
            <a:avLst/>
          </a:prstGeom>
          <a:noFill/>
        </p:spPr>
      </p:pic>
      <p:pic>
        <p:nvPicPr>
          <p:cNvPr id="28674" name="Picture 2" descr="C:\Users\Елена\Desktop\IMG_20200218_0917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00042"/>
            <a:ext cx="4357718" cy="58102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3" descr="C:\Users\Елена\Desktop\IMG_20200218_091810.jpg"/>
          <p:cNvPicPr>
            <a:picLocks noChangeAspect="1" noChangeArrowheads="1"/>
          </p:cNvPicPr>
          <p:nvPr/>
        </p:nvPicPr>
        <p:blipFill>
          <a:blip r:embed="rId4" cstate="print"/>
          <a:srcRect l="6797" t="18292" r="12585"/>
          <a:stretch>
            <a:fillRect/>
          </a:stretch>
        </p:blipFill>
        <p:spPr bwMode="auto">
          <a:xfrm>
            <a:off x="214282" y="500042"/>
            <a:ext cx="4281992" cy="57864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Елена\Desktop\140520040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2"/>
          </a:xfrm>
          <a:prstGeom prst="rect">
            <a:avLst/>
          </a:prstGeom>
          <a:noFill/>
        </p:spPr>
      </p:pic>
      <p:pic>
        <p:nvPicPr>
          <p:cNvPr id="27650" name="Picture 2" descr="C:\Users\Елена\Desktop\IMG_20200213_102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000108"/>
            <a:ext cx="3857652" cy="51435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7651" name="Picture 3" descr="C:\Users\Елена\Desktop\IMG_20200218_1022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143116"/>
            <a:ext cx="4643438" cy="39826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785786" y="857232"/>
            <a:ext cx="3786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nstantia" pitchFamily="18" charset="0"/>
              </a:rPr>
              <a:t>Наше творчество</a:t>
            </a:r>
            <a:endParaRPr lang="ru-RU" sz="3200" b="1" dirty="0">
              <a:solidFill>
                <a:srgbClr val="FF0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Елена\Desktop\140520040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2"/>
          </a:xfrm>
          <a:prstGeom prst="rect">
            <a:avLst/>
          </a:prstGeom>
          <a:noFill/>
        </p:spPr>
      </p:pic>
      <p:pic>
        <p:nvPicPr>
          <p:cNvPr id="30722" name="Picture 2" descr="C:\Users\Елена\Desktop\IMG_20200219_162101.jpg"/>
          <p:cNvPicPr>
            <a:picLocks noChangeAspect="1" noChangeArrowheads="1"/>
          </p:cNvPicPr>
          <p:nvPr/>
        </p:nvPicPr>
        <p:blipFill>
          <a:blip r:embed="rId3" cstate="print"/>
          <a:srcRect l="8333"/>
          <a:stretch>
            <a:fillRect/>
          </a:stretch>
        </p:blipFill>
        <p:spPr bwMode="auto">
          <a:xfrm>
            <a:off x="5786446" y="1142984"/>
            <a:ext cx="3143272" cy="51435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23" name="Picture 3" descr="C:\Users\Елена\Desktop\IMG_20200219_160813.jpg"/>
          <p:cNvPicPr>
            <a:picLocks noChangeAspect="1" noChangeArrowheads="1"/>
          </p:cNvPicPr>
          <p:nvPr/>
        </p:nvPicPr>
        <p:blipFill>
          <a:blip r:embed="rId4" cstate="print"/>
          <a:srcRect t="1695" r="7203"/>
          <a:stretch>
            <a:fillRect/>
          </a:stretch>
        </p:blipFill>
        <p:spPr bwMode="auto">
          <a:xfrm>
            <a:off x="214282" y="2143116"/>
            <a:ext cx="5214974" cy="41434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0" y="571480"/>
            <a:ext cx="5715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nstantia" pitchFamily="18" charset="0"/>
              </a:rPr>
              <a:t>Готовим пирожное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nstantia" pitchFamily="18" charset="0"/>
              </a:rPr>
              <a:t>для птиц</a:t>
            </a:r>
            <a:endParaRPr lang="ru-RU" sz="3200" b="1" dirty="0">
              <a:solidFill>
                <a:srgbClr val="FF0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Елена\Desktop\140520040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2"/>
          </a:xfrm>
          <a:prstGeom prst="rect">
            <a:avLst/>
          </a:prstGeom>
          <a:noFill/>
        </p:spPr>
      </p:pic>
      <p:pic>
        <p:nvPicPr>
          <p:cNvPr id="33794" name="Picture 2" descr="C:\Users\Елена\Desktop\IMG_20200219_1626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85860"/>
            <a:ext cx="5334037" cy="40005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3" descr="C:\Users\Елена\Desktop\IMG_20200219_162510.jpg"/>
          <p:cNvPicPr>
            <a:picLocks noChangeAspect="1" noChangeArrowheads="1"/>
          </p:cNvPicPr>
          <p:nvPr/>
        </p:nvPicPr>
        <p:blipFill>
          <a:blip r:embed="rId4" cstate="print"/>
          <a:srcRect t="1316" r="33333"/>
          <a:stretch>
            <a:fillRect/>
          </a:stretch>
        </p:blipFill>
        <p:spPr bwMode="auto">
          <a:xfrm>
            <a:off x="6000760" y="571480"/>
            <a:ext cx="2714645" cy="53578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Елена\Desktop\140520040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2"/>
          </a:xfrm>
          <a:prstGeom prst="rect">
            <a:avLst/>
          </a:prstGeom>
          <a:noFill/>
        </p:spPr>
      </p:pic>
      <p:pic>
        <p:nvPicPr>
          <p:cNvPr id="31746" name="Picture 2" descr="C:\Users\Елена\Desktop\IMG_20200219_161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0"/>
            <a:ext cx="4286248" cy="32146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1748" name="Picture 4" descr="C:\Users\Елена\Desktop\IMG_20200219_163114.jpg"/>
          <p:cNvPicPr>
            <a:picLocks noChangeAspect="1" noChangeArrowheads="1"/>
          </p:cNvPicPr>
          <p:nvPr/>
        </p:nvPicPr>
        <p:blipFill>
          <a:blip r:embed="rId4" cstate="print"/>
          <a:srcRect l="-557" t="16307"/>
          <a:stretch>
            <a:fillRect/>
          </a:stretch>
        </p:blipFill>
        <p:spPr bwMode="auto">
          <a:xfrm>
            <a:off x="142844" y="3286124"/>
            <a:ext cx="5286380" cy="32998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Елена\Desktop\140520040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2"/>
          </a:xfrm>
          <a:prstGeom prst="rect">
            <a:avLst/>
          </a:prstGeom>
          <a:noFill/>
        </p:spPr>
      </p:pic>
      <p:pic>
        <p:nvPicPr>
          <p:cNvPr id="34818" name="Picture 2" descr="C:\Users\Елена\Desktop\IMG_20200221_1136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928670"/>
            <a:ext cx="3696899" cy="49291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4819" name="Picture 3" descr="C:\Users\Елена\Desktop\IMG_20200221_1126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357430"/>
            <a:ext cx="4667283" cy="35004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857224" y="642918"/>
            <a:ext cx="357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nstantia" pitchFamily="18" charset="0"/>
              </a:rPr>
              <a:t>Наши кормушки</a:t>
            </a:r>
            <a:endParaRPr lang="ru-RU" sz="3200" b="1" dirty="0">
              <a:solidFill>
                <a:srgbClr val="FF0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Елена\Desktop\140520040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2"/>
          </a:xfrm>
          <a:prstGeom prst="rect">
            <a:avLst/>
          </a:prstGeom>
          <a:noFill/>
        </p:spPr>
      </p:pic>
      <p:pic>
        <p:nvPicPr>
          <p:cNvPr id="26625" name="Picture 1" descr="C:\Users\Елена\Desktop\IMG_20200221_112519.jpg"/>
          <p:cNvPicPr>
            <a:picLocks noChangeAspect="1" noChangeArrowheads="1"/>
          </p:cNvPicPr>
          <p:nvPr/>
        </p:nvPicPr>
        <p:blipFill>
          <a:blip r:embed="rId3" cstate="print"/>
          <a:srcRect l="27490" t="1443" r="18396"/>
          <a:stretch>
            <a:fillRect/>
          </a:stretch>
        </p:blipFill>
        <p:spPr bwMode="auto">
          <a:xfrm>
            <a:off x="5102683" y="928670"/>
            <a:ext cx="3929089" cy="55007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6626" name="Picture 2" descr="C:\Users\Елена\Desktop\Фото с телефона 02 2020\IMG_20200221_112432.jpg"/>
          <p:cNvPicPr>
            <a:picLocks noChangeAspect="1" noChangeArrowheads="1"/>
          </p:cNvPicPr>
          <p:nvPr/>
        </p:nvPicPr>
        <p:blipFill>
          <a:blip r:embed="rId4" cstate="print"/>
          <a:srcRect l="27941" t="-659" r="5685"/>
          <a:stretch>
            <a:fillRect/>
          </a:stretch>
        </p:blipFill>
        <p:spPr bwMode="auto">
          <a:xfrm>
            <a:off x="214282" y="928670"/>
            <a:ext cx="4500562" cy="55245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0" y="21429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Constantia" pitchFamily="18" charset="0"/>
              </a:rPr>
              <a:t>Развешиваем угощение для птиц</a:t>
            </a:r>
            <a:endParaRPr lang="ru-RU" sz="3200" b="1" dirty="0">
              <a:solidFill>
                <a:srgbClr val="C00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Елена\Desktop\140520040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2"/>
          </a:xfrm>
          <a:prstGeom prst="rect">
            <a:avLst/>
          </a:prstGeom>
          <a:noFill/>
        </p:spPr>
      </p:pic>
      <p:pic>
        <p:nvPicPr>
          <p:cNvPr id="32771" name="Picture 3" descr="C:\Users\Елена\Desktop\IMG_20200221_112903.jpg"/>
          <p:cNvPicPr>
            <a:picLocks noChangeAspect="1" noChangeArrowheads="1"/>
          </p:cNvPicPr>
          <p:nvPr/>
        </p:nvPicPr>
        <p:blipFill>
          <a:blip r:embed="rId3" cstate="print"/>
          <a:srcRect t="-2041" r="23469"/>
          <a:stretch>
            <a:fillRect/>
          </a:stretch>
        </p:blipFill>
        <p:spPr bwMode="auto">
          <a:xfrm>
            <a:off x="142839" y="1571612"/>
            <a:ext cx="4429185" cy="44291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2772" name="Picture 4" descr="C:\Users\Елена\Desktop\Фото с телефона 02 2020\IMG_20200221_112836.jpg"/>
          <p:cNvPicPr>
            <a:picLocks noChangeAspect="1" noChangeArrowheads="1"/>
          </p:cNvPicPr>
          <p:nvPr/>
        </p:nvPicPr>
        <p:blipFill>
          <a:blip r:embed="rId4" cstate="print"/>
          <a:srcRect l="30978" t="-4348"/>
          <a:stretch>
            <a:fillRect/>
          </a:stretch>
        </p:blipFill>
        <p:spPr bwMode="auto">
          <a:xfrm>
            <a:off x="5017496" y="1571612"/>
            <a:ext cx="3906235" cy="44291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0" y="64291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nstantia" pitchFamily="18" charset="0"/>
              </a:rPr>
              <a:t>Кормим птиц</a:t>
            </a:r>
            <a:endParaRPr lang="ru-RU" sz="3200" b="1" dirty="0">
              <a:solidFill>
                <a:srgbClr val="FF0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Елена\Desktop\140520040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428604"/>
            <a:ext cx="81439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Constantia" pitchFamily="18" charset="0"/>
              </a:rPr>
              <a:t>3.Заключительный этап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1062456"/>
            <a:ext cx="9144000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- Анализ полученных результатов, сравнение того, что получилось с тем, что было задумано;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Оценка воспитанниками, педагогом и родителями своего участия в проекте;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3200" b="1" dirty="0" smtClean="0">
                <a:solidFill>
                  <a:srgbClr val="002060"/>
                </a:solidFill>
                <a:latin typeface="Constantia" pitchFamily="18" charset="0"/>
              </a:rPr>
              <a:t>- Оценить пользы проведенного творческого дела (наблюдение за птицами, прилетающими к кормушкам.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onstant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Елена\Desktop\oH_3gCR00iouw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http://900igr.net/up/datas/197772/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Елена\Desktop\1405200401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https://www.podpisnie.ru/upload/resize_images/14414/classic_1024x537_14414.jpeg"/>
          <p:cNvPicPr>
            <a:picLocks noChangeAspect="1" noChangeArrowheads="1"/>
          </p:cNvPicPr>
          <p:nvPr/>
        </p:nvPicPr>
        <p:blipFill>
          <a:blip r:embed="rId3" cstate="print"/>
          <a:srcRect l="30469" t="2328" r="31250"/>
          <a:stretch>
            <a:fillRect/>
          </a:stretch>
        </p:blipFill>
        <p:spPr bwMode="auto">
          <a:xfrm>
            <a:off x="214282" y="142852"/>
            <a:ext cx="3500462" cy="4683637"/>
          </a:xfrm>
          <a:prstGeom prst="rect">
            <a:avLst/>
          </a:prstGeom>
          <a:noFill/>
        </p:spPr>
      </p:pic>
      <p:pic>
        <p:nvPicPr>
          <p:cNvPr id="7" name="Picture 2" descr="https://ds05.infourok.ru/uploads/ex/000a/000591d1-3865dd51/img17.jpg"/>
          <p:cNvPicPr>
            <a:picLocks noChangeAspect="1" noChangeArrowheads="1"/>
          </p:cNvPicPr>
          <p:nvPr/>
        </p:nvPicPr>
        <p:blipFill>
          <a:blip r:embed="rId4" cstate="print"/>
          <a:srcRect l="21094" t="2083" r="28906" b="5208"/>
          <a:stretch>
            <a:fillRect/>
          </a:stretch>
        </p:blipFill>
        <p:spPr bwMode="auto">
          <a:xfrm>
            <a:off x="3286116" y="1142984"/>
            <a:ext cx="3390478" cy="4714884"/>
          </a:xfrm>
          <a:prstGeom prst="rect">
            <a:avLst/>
          </a:prstGeom>
          <a:noFill/>
        </p:spPr>
      </p:pic>
      <p:pic>
        <p:nvPicPr>
          <p:cNvPr id="3076" name="Picture 4" descr="http://i.imgur.com/4Bk51rS.jpg"/>
          <p:cNvPicPr>
            <a:picLocks noChangeAspect="1" noChangeArrowheads="1"/>
          </p:cNvPicPr>
          <p:nvPr/>
        </p:nvPicPr>
        <p:blipFill>
          <a:blip r:embed="rId5" cstate="print"/>
          <a:srcRect t="6565"/>
          <a:stretch>
            <a:fillRect/>
          </a:stretch>
        </p:blipFill>
        <p:spPr bwMode="auto">
          <a:xfrm>
            <a:off x="6143636" y="2643182"/>
            <a:ext cx="2831752" cy="392906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71868" y="142852"/>
            <a:ext cx="55721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nstantia" pitchFamily="18" charset="0"/>
              </a:rPr>
              <a:t>Художественная литература</a:t>
            </a:r>
            <a:endParaRPr lang="ru-RU" sz="3200" b="1" dirty="0">
              <a:solidFill>
                <a:srgbClr val="FF0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img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Елена\Desktop\140520040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2"/>
          </a:xfrm>
          <a:prstGeom prst="rect">
            <a:avLst/>
          </a:prstGeom>
          <a:noFill/>
        </p:spPr>
      </p:pic>
      <p:pic>
        <p:nvPicPr>
          <p:cNvPr id="25601" name="Picture 1" descr="C:\Users\Елена\Desktop\IMG_20200123_090420.jpg"/>
          <p:cNvPicPr>
            <a:picLocks noChangeAspect="1" noChangeArrowheads="1"/>
          </p:cNvPicPr>
          <p:nvPr/>
        </p:nvPicPr>
        <p:blipFill>
          <a:blip r:embed="rId3" cstate="print"/>
          <a:srcRect t="18325" r="9090"/>
          <a:stretch>
            <a:fillRect/>
          </a:stretch>
        </p:blipFill>
        <p:spPr bwMode="auto">
          <a:xfrm>
            <a:off x="3929058" y="285727"/>
            <a:ext cx="4961529" cy="33431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603" name="Picture 3" descr="C:\Users\Елена\Desktop\IMG_20200123_090714.jpg"/>
          <p:cNvPicPr>
            <a:picLocks noChangeAspect="1" noChangeArrowheads="1"/>
          </p:cNvPicPr>
          <p:nvPr/>
        </p:nvPicPr>
        <p:blipFill>
          <a:blip r:embed="rId4" cstate="print"/>
          <a:srcRect l="-1351" t="27027"/>
          <a:stretch>
            <a:fillRect/>
          </a:stretch>
        </p:blipFill>
        <p:spPr bwMode="auto">
          <a:xfrm>
            <a:off x="357158" y="3786190"/>
            <a:ext cx="5357850" cy="2893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428596" y="642918"/>
            <a:ext cx="3071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Constantia" pitchFamily="18" charset="0"/>
              </a:rPr>
              <a:t>Гость группы</a:t>
            </a:r>
            <a:endParaRPr lang="ru-RU" sz="3200" b="1" dirty="0">
              <a:solidFill>
                <a:srgbClr val="FF0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Елена\Desktop\oH_3gCR00iouw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270752"/>
            <a:ext cx="91440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Педагогические чтения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Тема: Реализация проектов естественнонаучной направленности как одно из условий успешности каждого ребенка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(экологическая направленность).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4942" y="4214818"/>
            <a:ext cx="328614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Constantia" pitchFamily="18" charset="0"/>
              </a:rPr>
              <a:t>Выполнила </a:t>
            </a:r>
            <a:r>
              <a:rPr lang="ru-RU" sz="2800" dirty="0" err="1">
                <a:solidFill>
                  <a:srgbClr val="0070C0"/>
                </a:solidFill>
                <a:latin typeface="Constantia" pitchFamily="18" charset="0"/>
              </a:rPr>
              <a:t>К</a:t>
            </a:r>
            <a:r>
              <a:rPr lang="ru-RU" sz="2800" dirty="0" err="1" smtClean="0">
                <a:solidFill>
                  <a:srgbClr val="0070C0"/>
                </a:solidFill>
                <a:latin typeface="Constantia" pitchFamily="18" charset="0"/>
              </a:rPr>
              <a:t>окшарова</a:t>
            </a:r>
            <a:r>
              <a:rPr lang="ru-RU" sz="2800" dirty="0" smtClean="0">
                <a:solidFill>
                  <a:srgbClr val="0070C0"/>
                </a:solidFill>
                <a:latin typeface="Constantia" pitchFamily="18" charset="0"/>
              </a:rPr>
              <a:t> Е. А.</a:t>
            </a:r>
          </a:p>
          <a:p>
            <a:pPr algn="ctr"/>
            <a:r>
              <a:rPr lang="ru-RU" sz="2800" dirty="0" smtClean="0">
                <a:solidFill>
                  <a:srgbClr val="0070C0"/>
                </a:solidFill>
                <a:latin typeface="Constantia" pitchFamily="18" charset="0"/>
              </a:rPr>
              <a:t>2020г.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Елена\Desktop\oH_3gCR00iouw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3" name="Picture 1" descr="C:\Users\Елена\Desktop\im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Елена\Desktop\140520040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282" y="428604"/>
            <a:ext cx="878687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ЦЕЛЬ ПРОЕКТА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– формировать представления дошкольников о зимующих птицах, их образе жизни, о связи с окружающей средой, роли человека с окружающей средой. Вызвать стремление беречь их, помогать зимующим птицам в трудное время. А также дать понимание о значимости птиц в жизни человека.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onstantia" pitchFamily="18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ЗАДАЧИ ПРОЕКТА: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Развивать элементарные представления о птицах (летают, поют, клюют, радуются, строят себе домики – гнезда, выводят птенцов)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Учить узнавать пернатых по внешнему виду.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Воспитывать заботливое отношение к птицам, желание помогать в трудных зимних условиях.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Прививать любовь к природе и воспитывать бережное отношение к ней.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Обогащать словарный запас детей по теме, развивать связную речь.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onstant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Елена\Desktop\140520040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2"/>
          </a:xfrm>
          <a:prstGeom prst="rect">
            <a:avLst/>
          </a:prstGeom>
          <a:noFill/>
        </p:spPr>
      </p:pic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326650"/>
            <a:ext cx="9144000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ТИП ПРОЕКТА - 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и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нформационно-творческий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ВИД ПРОЕКТА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- </a:t>
            </a:r>
            <a:r>
              <a:rPr lang="ru-RU" sz="3200" b="1" dirty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к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раткосрочный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СРОКИ РЕАЛИЗАЦИИ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- одна неделя (февраль)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УЧАСТНИКИ ПРОЕКТА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: дети компенсирующей направленности группы « Калинка», родители, воспитатели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onstant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Елена\Desktop\140520040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2"/>
          </a:xfrm>
          <a:prstGeom prst="rect">
            <a:avLst/>
          </a:prstGeom>
          <a:noFill/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285728"/>
            <a:ext cx="91440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Этапы работы: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nstant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  1. Теоретический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nstant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  Задачи: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nstant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-расширить представления о жизни зимующих птиц , о приспособленности, особенностях их поведения и питания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-обсуждение цели и задач с детьми и родителями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-создание необходимых условий для реализации проекта.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onstant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Елена\Desktop\140520040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2"/>
          </a:xfrm>
          <a:prstGeom prst="rect">
            <a:avLst/>
          </a:prstGeom>
          <a:noFill/>
        </p:spPr>
      </p:pic>
      <p:pic>
        <p:nvPicPr>
          <p:cNvPr id="36866" name="Picture 2" descr="C:\Users\Елена\Desktop\IMG_20200212_161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571744"/>
            <a:ext cx="4667283" cy="35004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2" descr="C:\Users\Елена\Desktop\IMG_20200212_1618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1214422"/>
            <a:ext cx="3643306" cy="48577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142844" y="1142984"/>
            <a:ext cx="52149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onstantia" pitchFamily="18" charset="0"/>
              </a:rPr>
              <a:t>Рассматривание </a:t>
            </a:r>
            <a:r>
              <a:rPr lang="ru-RU" sz="3200" b="1" dirty="0" err="1" smtClean="0">
                <a:solidFill>
                  <a:srgbClr val="C00000"/>
                </a:solidFill>
                <a:latin typeface="Constantia" pitchFamily="18" charset="0"/>
              </a:rPr>
              <a:t>лепбука</a:t>
            </a:r>
            <a:r>
              <a:rPr lang="ru-RU" sz="3200" b="1" dirty="0" smtClean="0">
                <a:solidFill>
                  <a:srgbClr val="C00000"/>
                </a:solidFill>
                <a:latin typeface="Constantia" pitchFamily="18" charset="0"/>
              </a:rPr>
              <a:t> 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Constantia" pitchFamily="18" charset="0"/>
              </a:rPr>
              <a:t>« Зимующие птицы»</a:t>
            </a:r>
            <a:endParaRPr lang="ru-RU" sz="32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357166"/>
            <a:ext cx="5143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onstantia" pitchFamily="18" charset="0"/>
              </a:rPr>
              <a:t>2 . Практический</a:t>
            </a:r>
            <a:endParaRPr lang="ru-RU" sz="3200" b="1" dirty="0">
              <a:solidFill>
                <a:srgbClr val="C00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Елена\Desktop\140520040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2"/>
          </a:xfrm>
          <a:prstGeom prst="rect">
            <a:avLst/>
          </a:prstGeom>
          <a:noFill/>
        </p:spPr>
      </p:pic>
      <p:pic>
        <p:nvPicPr>
          <p:cNvPr id="35842" name="Picture 2" descr="C:\Users\Елена\Desktop\IMG_20200213_090209.jpg"/>
          <p:cNvPicPr>
            <a:picLocks noChangeAspect="1" noChangeArrowheads="1"/>
          </p:cNvPicPr>
          <p:nvPr/>
        </p:nvPicPr>
        <p:blipFill>
          <a:blip r:embed="rId3" cstate="print"/>
          <a:srcRect l="2941" t="36712" b="10662"/>
          <a:stretch>
            <a:fillRect/>
          </a:stretch>
        </p:blipFill>
        <p:spPr bwMode="auto">
          <a:xfrm>
            <a:off x="1071538" y="1142984"/>
            <a:ext cx="7500990" cy="54227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0" y="35716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Constantia" pitchFamily="18" charset="0"/>
              </a:rPr>
              <a:t>Беседа о зимующих птицах</a:t>
            </a:r>
            <a:endParaRPr lang="ru-RU" sz="3200" b="1" dirty="0">
              <a:solidFill>
                <a:srgbClr val="C00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Елена\Desktop\140520040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2"/>
          </a:xfrm>
          <a:prstGeom prst="rect">
            <a:avLst/>
          </a:prstGeom>
          <a:noFill/>
        </p:spPr>
      </p:pic>
      <p:pic>
        <p:nvPicPr>
          <p:cNvPr id="24577" name="Picture 1" descr="C:\Users\Елена\Desktop\IMG_20200213_090649.jpg"/>
          <p:cNvPicPr>
            <a:picLocks noChangeAspect="1" noChangeArrowheads="1"/>
          </p:cNvPicPr>
          <p:nvPr/>
        </p:nvPicPr>
        <p:blipFill>
          <a:blip r:embed="rId3" cstate="print"/>
          <a:srcRect l="2777" t="32292" b="10416"/>
          <a:stretch>
            <a:fillRect/>
          </a:stretch>
        </p:blipFill>
        <p:spPr bwMode="auto">
          <a:xfrm>
            <a:off x="857224" y="857232"/>
            <a:ext cx="7286676" cy="57252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0" y="21429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Пальчиковая гимнастика « Кормушка»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190</Words>
  <Application>Microsoft Office PowerPoint</Application>
  <PresentationFormat>Экран (4:3)</PresentationFormat>
  <Paragraphs>55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Елена</cp:lastModifiedBy>
  <cp:revision>20</cp:revision>
  <dcterms:created xsi:type="dcterms:W3CDTF">2020-02-24T09:28:35Z</dcterms:created>
  <dcterms:modified xsi:type="dcterms:W3CDTF">2020-02-24T13:01:41Z</dcterms:modified>
</cp:coreProperties>
</file>