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2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766B9-E9B6-4BDF-8EBD-0E3FA71CCB45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7F80-73B7-4BF9-A0E4-AEC4A9309F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069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766B9-E9B6-4BDF-8EBD-0E3FA71CCB45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7F80-73B7-4BF9-A0E4-AEC4A9309F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224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766B9-E9B6-4BDF-8EBD-0E3FA71CCB45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7F80-73B7-4BF9-A0E4-AEC4A9309F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299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766B9-E9B6-4BDF-8EBD-0E3FA71CCB45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7F80-73B7-4BF9-A0E4-AEC4A9309F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803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766B9-E9B6-4BDF-8EBD-0E3FA71CCB45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7F80-73B7-4BF9-A0E4-AEC4A9309F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246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766B9-E9B6-4BDF-8EBD-0E3FA71CCB45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7F80-73B7-4BF9-A0E4-AEC4A9309F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097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766B9-E9B6-4BDF-8EBD-0E3FA71CCB45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7F80-73B7-4BF9-A0E4-AEC4A9309F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854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766B9-E9B6-4BDF-8EBD-0E3FA71CCB45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7F80-73B7-4BF9-A0E4-AEC4A9309F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757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766B9-E9B6-4BDF-8EBD-0E3FA71CCB45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7F80-73B7-4BF9-A0E4-AEC4A9309F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362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766B9-E9B6-4BDF-8EBD-0E3FA71CCB45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7F80-73B7-4BF9-A0E4-AEC4A9309F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99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766B9-E9B6-4BDF-8EBD-0E3FA71CCB45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87F80-73B7-4BF9-A0E4-AEC4A9309F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186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766B9-E9B6-4BDF-8EBD-0E3FA71CCB45}" type="datetimeFigureOut">
              <a:rPr lang="ru-RU" smtClean="0"/>
              <a:t>25.02.2020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87F80-73B7-4BF9-A0E4-AEC4A9309F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332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3266" y="0"/>
            <a:ext cx="64087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Comic Sans MS" pitchFamily="66" charset="0"/>
              </a:rPr>
              <a:t>«Реализация проектов естественно - научной направленности как одно из условий успешности 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Comic Sans MS" pitchFamily="66" charset="0"/>
              </a:rPr>
              <a:t>каждого ребёнка»</a:t>
            </a:r>
          </a:p>
          <a:p>
            <a:endParaRPr lang="ru-RU" sz="40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ru-RU" sz="4000" b="1" dirty="0" smtClean="0">
                <a:solidFill>
                  <a:srgbClr val="C00000"/>
                </a:solidFill>
                <a:latin typeface="Comic Sans MS" pitchFamily="66" charset="0"/>
              </a:rPr>
              <a:t>Составитель: Н.В.Парфенова</a:t>
            </a:r>
            <a:endParaRPr lang="ru-RU" sz="4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113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299794"/>
            <a:ext cx="741682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4400" b="1" dirty="0" smtClean="0">
                <a:solidFill>
                  <a:srgbClr val="7030A0"/>
                </a:solidFill>
                <a:latin typeface="Comic Sans MS" pitchFamily="66" charset="0"/>
              </a:rPr>
              <a:t>Знание только </a:t>
            </a:r>
          </a:p>
          <a:p>
            <a:pPr algn="r"/>
            <a:r>
              <a:rPr lang="ru-RU" sz="4400" b="1" dirty="0" smtClean="0">
                <a:solidFill>
                  <a:srgbClr val="7030A0"/>
                </a:solidFill>
                <a:latin typeface="Comic Sans MS" pitchFamily="66" charset="0"/>
              </a:rPr>
              <a:t>тогда знание, </a:t>
            </a:r>
          </a:p>
          <a:p>
            <a:pPr algn="r"/>
            <a:r>
              <a:rPr lang="ru-RU" sz="4400" b="1" dirty="0" smtClean="0">
                <a:solidFill>
                  <a:srgbClr val="7030A0"/>
                </a:solidFill>
                <a:latin typeface="Comic Sans MS" pitchFamily="66" charset="0"/>
              </a:rPr>
              <a:t>когда оно приобретено усилием мысли, </a:t>
            </a:r>
          </a:p>
          <a:p>
            <a:pPr algn="r"/>
            <a:r>
              <a:rPr lang="ru-RU" sz="4400" b="1" dirty="0" smtClean="0">
                <a:solidFill>
                  <a:srgbClr val="7030A0"/>
                </a:solidFill>
                <a:latin typeface="Comic Sans MS" pitchFamily="66" charset="0"/>
              </a:rPr>
              <a:t>а не памятью.</a:t>
            </a:r>
          </a:p>
          <a:p>
            <a:endParaRPr lang="ru-RU" sz="44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r"/>
            <a:r>
              <a:rPr lang="ru-RU" sz="4400" b="1" dirty="0" smtClean="0">
                <a:solidFill>
                  <a:srgbClr val="C00000"/>
                </a:solidFill>
                <a:latin typeface="Comic Sans MS" pitchFamily="66" charset="0"/>
              </a:rPr>
              <a:t>Л.Н. Толстой</a:t>
            </a:r>
            <a:endParaRPr lang="ru-RU" sz="44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830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05" y="1196752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r">
              <a:buFont typeface="Wingdings" pitchFamily="2" charset="2"/>
              <a:buChar char="q"/>
            </a:pPr>
            <a:r>
              <a:rPr lang="ru-RU" sz="3200" b="1" dirty="0" smtClean="0">
                <a:solidFill>
                  <a:srgbClr val="00B050"/>
                </a:solidFill>
                <a:latin typeface="Comic Sans MS" pitchFamily="66" charset="0"/>
              </a:rPr>
              <a:t>выделение и постановка проблемы </a:t>
            </a:r>
          </a:p>
          <a:p>
            <a:pPr algn="r"/>
            <a:r>
              <a:rPr lang="ru-RU" sz="3200" b="1" dirty="0" smtClean="0">
                <a:solidFill>
                  <a:srgbClr val="00B050"/>
                </a:solidFill>
                <a:latin typeface="Comic Sans MS" pitchFamily="66" charset="0"/>
              </a:rPr>
              <a:t>(выбор темы исследования);</a:t>
            </a:r>
          </a:p>
          <a:p>
            <a:pPr marL="457200" indent="-457200" algn="r">
              <a:buFont typeface="Wingdings" pitchFamily="2" charset="2"/>
              <a:buChar char="q"/>
            </a:pPr>
            <a:r>
              <a:rPr lang="ru-RU" sz="3200" b="1" dirty="0" smtClean="0">
                <a:solidFill>
                  <a:srgbClr val="00B050"/>
                </a:solidFill>
                <a:latin typeface="Comic Sans MS" pitchFamily="66" charset="0"/>
              </a:rPr>
              <a:t>выработка гипотез;</a:t>
            </a:r>
          </a:p>
          <a:p>
            <a:pPr marL="457200" indent="-457200" algn="r">
              <a:buFont typeface="Wingdings" pitchFamily="2" charset="2"/>
              <a:buChar char="q"/>
            </a:pPr>
            <a:r>
              <a:rPr lang="ru-RU" sz="3200" b="1" dirty="0" smtClean="0">
                <a:solidFill>
                  <a:srgbClr val="00B050"/>
                </a:solidFill>
                <a:latin typeface="Comic Sans MS" pitchFamily="66" charset="0"/>
              </a:rPr>
              <a:t>поиск и предложение возможных вариантов решения;</a:t>
            </a:r>
          </a:p>
          <a:p>
            <a:pPr marL="457200" indent="-457200" algn="r">
              <a:buFont typeface="Wingdings" pitchFamily="2" charset="2"/>
              <a:buChar char="q"/>
            </a:pPr>
            <a:r>
              <a:rPr lang="ru-RU" sz="3200" b="1" dirty="0" smtClean="0">
                <a:solidFill>
                  <a:srgbClr val="00B050"/>
                </a:solidFill>
                <a:latin typeface="Comic Sans MS" pitchFamily="66" charset="0"/>
              </a:rPr>
              <a:t>сбор материала;</a:t>
            </a:r>
          </a:p>
          <a:p>
            <a:pPr marL="457200" indent="-457200" algn="r">
              <a:buFont typeface="Wingdings" pitchFamily="2" charset="2"/>
              <a:buChar char="q"/>
            </a:pPr>
            <a:r>
              <a:rPr lang="ru-RU" sz="3200" b="1" dirty="0" smtClean="0">
                <a:solidFill>
                  <a:srgbClr val="00B050"/>
                </a:solidFill>
                <a:latin typeface="Comic Sans MS" pitchFamily="66" charset="0"/>
              </a:rPr>
              <a:t>обобщение полученных данных;</a:t>
            </a:r>
          </a:p>
          <a:p>
            <a:pPr marL="457200" indent="-457200" algn="r">
              <a:buFont typeface="Wingdings" pitchFamily="2" charset="2"/>
              <a:buChar char="q"/>
            </a:pPr>
            <a:r>
              <a:rPr lang="ru-RU" sz="3200" b="1" dirty="0" smtClean="0">
                <a:solidFill>
                  <a:srgbClr val="00B050"/>
                </a:solidFill>
                <a:latin typeface="Comic Sans MS" pitchFamily="66" charset="0"/>
              </a:rPr>
              <a:t>подготовка и представление проекта (сообщение, доклад, создание макета)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9812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76672"/>
            <a:ext cx="84249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Comic Sans MS" pitchFamily="66" charset="0"/>
              </a:rPr>
              <a:t>«Хорошо у вас на море-океане, на острове Буяне,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Comic Sans MS" pitchFamily="66" charset="0"/>
              </a:rPr>
              <a:t>а на Руси-Матушке во сто крат лучше!»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Comic Sans MS" pitchFamily="66" charset="0"/>
              </a:rPr>
              <a:t>У нас луга зеленые, реки синие, у нас поля бескрайние,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Comic Sans MS" pitchFamily="66" charset="0"/>
              </a:rPr>
              <a:t>у заводи березки белые, в лугах цветы лазоревые,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Comic Sans MS" pitchFamily="66" charset="0"/>
              </a:rPr>
              <a:t>у нас заря с зарею сходится, месяц на небе звезды пасет.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Comic Sans MS" pitchFamily="66" charset="0"/>
              </a:rPr>
              <a:t>У нас росы медвяные, ручьи серебренные…»</a:t>
            </a:r>
          </a:p>
          <a:p>
            <a:pPr algn="r"/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(из русской народной сказки)</a:t>
            </a:r>
            <a:endParaRPr lang="ru-RU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501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82282"/>
            <a:ext cx="684674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Comic Sans MS" pitchFamily="66" charset="0"/>
              </a:rPr>
              <a:t>Педагогическая технология </a:t>
            </a: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Comic Sans MS" pitchFamily="66" charset="0"/>
              </a:rPr>
              <a:t>XXI </a:t>
            </a:r>
            <a:r>
              <a:rPr lang="ru-RU" sz="3600" b="1" dirty="0" smtClean="0">
                <a:solidFill>
                  <a:srgbClr val="C00000"/>
                </a:solidFill>
                <a:latin typeface="Comic Sans MS" pitchFamily="66" charset="0"/>
              </a:rPr>
              <a:t>века</a:t>
            </a:r>
            <a:endParaRPr lang="ru-RU" sz="3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452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620688"/>
            <a:ext cx="82809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Comic Sans MS" pitchFamily="66" charset="0"/>
              </a:rPr>
              <a:t>«Воспитание любви к природе надо начинать </a:t>
            </a:r>
          </a:p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Comic Sans MS" pitchFamily="66" charset="0"/>
              </a:rPr>
              <a:t>с очень малых лет, как воспитание патриотизма, </a:t>
            </a:r>
          </a:p>
          <a:p>
            <a:pPr algn="ctr"/>
            <a:r>
              <a:rPr lang="ru-RU" sz="4400" b="1" dirty="0" smtClean="0">
                <a:solidFill>
                  <a:srgbClr val="7030A0"/>
                </a:solidFill>
                <a:latin typeface="Comic Sans MS" pitchFamily="66" charset="0"/>
              </a:rPr>
              <a:t>потому что большие дела начинаются с маленьких». </a:t>
            </a:r>
          </a:p>
          <a:p>
            <a:endParaRPr lang="ru-RU" sz="4400" b="1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algn="r"/>
            <a:r>
              <a:rPr lang="ru-RU" sz="4400" b="1" dirty="0" smtClean="0">
                <a:solidFill>
                  <a:srgbClr val="FF0000"/>
                </a:solidFill>
                <a:latin typeface="Comic Sans MS" pitchFamily="66" charset="0"/>
              </a:rPr>
              <a:t>Л.М.Леонов</a:t>
            </a:r>
            <a:endParaRPr lang="ru-RU" sz="4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7803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173</Words>
  <Application>Microsoft Office PowerPoint</Application>
  <PresentationFormat>Экран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наташа</dc:creator>
  <cp:lastModifiedBy>наташа</cp:lastModifiedBy>
  <cp:revision>11</cp:revision>
  <dcterms:created xsi:type="dcterms:W3CDTF">2020-02-19T15:09:02Z</dcterms:created>
  <dcterms:modified xsi:type="dcterms:W3CDTF">2020-02-25T00:55:51Z</dcterms:modified>
</cp:coreProperties>
</file>